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58" r:id="rId6"/>
    <p:sldId id="259" r:id="rId7"/>
    <p:sldId id="260" r:id="rId8"/>
    <p:sldId id="261" r:id="rId9"/>
    <p:sldId id="268" r:id="rId10"/>
    <p:sldId id="263" r:id="rId11"/>
    <p:sldId id="264" r:id="rId12"/>
    <p:sldId id="265"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3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0" d="100"/>
          <a:sy n="110" d="100"/>
        </p:scale>
        <p:origin x="3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FD579D66-8F65-4869-8BC5-16F0B113B073}" type="datetimeFigureOut">
              <a:rPr lang="es-MX" smtClean="0"/>
              <a:t>21/10/2025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100466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D579D66-8F65-4869-8BC5-16F0B113B073}" type="datetimeFigureOut">
              <a:rPr lang="es-MX" smtClean="0"/>
              <a:t>21/10/2025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149316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D579D66-8F65-4869-8BC5-16F0B113B073}" type="datetimeFigureOut">
              <a:rPr lang="es-MX" smtClean="0"/>
              <a:t>21/10/2025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10265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FD579D66-8F65-4869-8BC5-16F0B113B073}" type="datetimeFigureOut">
              <a:rPr lang="es-MX" smtClean="0"/>
              <a:t>21/10/2025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362200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D579D66-8F65-4869-8BC5-16F0B113B073}" type="datetimeFigureOut">
              <a:rPr lang="es-MX" smtClean="0"/>
              <a:t>21/10/2025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35622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FD579D66-8F65-4869-8BC5-16F0B113B073}" type="datetimeFigureOut">
              <a:rPr lang="es-MX" smtClean="0"/>
              <a:t>21/10/2025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1071251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FD579D66-8F65-4869-8BC5-16F0B113B073}" type="datetimeFigureOut">
              <a:rPr lang="es-MX" smtClean="0"/>
              <a:t>21/10/2025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78470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FD579D66-8F65-4869-8BC5-16F0B113B073}" type="datetimeFigureOut">
              <a:rPr lang="es-MX" smtClean="0"/>
              <a:t>21/10/2025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322632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579D66-8F65-4869-8BC5-16F0B113B073}" type="datetimeFigureOut">
              <a:rPr lang="es-MX" smtClean="0"/>
              <a:t>21/10/2025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163258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579D66-8F65-4869-8BC5-16F0B113B073}" type="datetimeFigureOut">
              <a:rPr lang="es-MX" smtClean="0"/>
              <a:t>21/10/2025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54991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D579D66-8F65-4869-8BC5-16F0B113B073}" type="datetimeFigureOut">
              <a:rPr lang="es-MX" smtClean="0"/>
              <a:t>21/10/2025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2EE72B7-4373-4C04-98E5-E3DC347B2202}" type="slidenum">
              <a:rPr lang="es-MX" smtClean="0"/>
              <a:t>‹Nº›</a:t>
            </a:fld>
            <a:endParaRPr lang="es-MX"/>
          </a:p>
        </p:txBody>
      </p:sp>
    </p:spTree>
    <p:extLst>
      <p:ext uri="{BB962C8B-B14F-4D97-AF65-F5344CB8AC3E}">
        <p14:creationId xmlns:p14="http://schemas.microsoft.com/office/powerpoint/2010/main" val="376954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79D66-8F65-4869-8BC5-16F0B113B073}" type="datetimeFigureOut">
              <a:rPr lang="es-MX" smtClean="0"/>
              <a:t>21/10/2025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E72B7-4373-4C04-98E5-E3DC347B2202}" type="slidenum">
              <a:rPr lang="es-MX" smtClean="0"/>
              <a:t>‹Nº›</a:t>
            </a:fld>
            <a:endParaRPr lang="es-MX"/>
          </a:p>
        </p:txBody>
      </p:sp>
    </p:spTree>
    <p:extLst>
      <p:ext uri="{BB962C8B-B14F-4D97-AF65-F5344CB8AC3E}">
        <p14:creationId xmlns:p14="http://schemas.microsoft.com/office/powerpoint/2010/main" val="279436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gesui.ses.sep.gob.mx/programas/programa-para-el-desarrollo-profesional-docente-para-el-tipo-superior-s247-prodep"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sidec.buengobierno.gob.mx/"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1026"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749" y="134290"/>
            <a:ext cx="4624251" cy="16021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37646" y="323051"/>
            <a:ext cx="2949271" cy="1413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291.600+ Comite Ilustraciones de Stock, gráficos vectoriales libres de  derechos y clip art - iStock | Reunion, Liderazgo, Trabajo en equipo"/>
          <p:cNvPicPr>
            <a:picLocks noChangeAspect="1" noChangeArrowheads="1"/>
          </p:cNvPicPr>
          <p:nvPr/>
        </p:nvPicPr>
        <p:blipFill rotWithShape="1">
          <a:blip r:embed="rId5">
            <a:extLst>
              <a:ext uri="{28A0092B-C50C-407E-A947-70E740481C1C}">
                <a14:useLocalDpi xmlns:a14="http://schemas.microsoft.com/office/drawing/2010/main" val="0"/>
              </a:ext>
            </a:extLst>
          </a:blip>
          <a:srcRect l="6816" t="4782" r="5429" b="7979"/>
          <a:stretch/>
        </p:blipFill>
        <p:spPr bwMode="auto">
          <a:xfrm>
            <a:off x="3953693" y="3143795"/>
            <a:ext cx="4306924" cy="334409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568781" y="1012444"/>
            <a:ext cx="11190514" cy="2348966"/>
          </a:xfrm>
        </p:spPr>
        <p:txBody>
          <a:bodyPr>
            <a:normAutofit/>
          </a:bodyPr>
          <a:lstStyle/>
          <a:p>
            <a:r>
              <a:rPr lang="es-MX" sz="4800" b="1" dirty="0" smtClean="0">
                <a:solidFill>
                  <a:srgbClr val="B03A42"/>
                </a:solidFill>
                <a:latin typeface="Arial" panose="020B0604020202020204" pitchFamily="34" charset="0"/>
                <a:cs typeface="Arial" panose="020B0604020202020204" pitchFamily="34" charset="0"/>
              </a:rPr>
              <a:t>CONTRALORIA SOCIAL PRODEP UAEH</a:t>
            </a:r>
            <a:endParaRPr lang="es-MX" sz="4800" b="1" dirty="0">
              <a:solidFill>
                <a:srgbClr val="B03A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1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641689" y="1457344"/>
            <a:ext cx="11047957" cy="4124206"/>
          </a:xfrm>
          <a:prstGeom prst="rect">
            <a:avLst/>
          </a:prstGeom>
        </p:spPr>
        <p:txBody>
          <a:bodyPr wrap="square">
            <a:spAutoFit/>
          </a:bodyPr>
          <a:lstStyle/>
          <a:p>
            <a:pPr algn="just"/>
            <a:r>
              <a:rPr lang="es-MX" sz="2400" dirty="0" smtClean="0">
                <a:solidFill>
                  <a:srgbClr val="B03A42"/>
                </a:solidFill>
              </a:rPr>
              <a:t>Captura de información en el Sistema Informático de Contraloría Social de la SFP </a:t>
            </a:r>
          </a:p>
          <a:p>
            <a:pPr algn="just"/>
            <a:endParaRPr lang="es-MX" sz="900" dirty="0" smtClean="0">
              <a:solidFill>
                <a:srgbClr val="B03A42"/>
              </a:solidFill>
            </a:endParaRPr>
          </a:p>
          <a:p>
            <a:pPr algn="just"/>
            <a:r>
              <a:rPr lang="es-MX" sz="2000" dirty="0" smtClean="0">
                <a:solidFill>
                  <a:srgbClr val="B03A42"/>
                </a:solidFill>
              </a:rPr>
              <a:t>Las IPES, a través del RCS, resguardarán toda la información generada de la promoción de las actividades de Contraloría Social y capturar en el SICS lo siguiente: </a:t>
            </a:r>
          </a:p>
          <a:p>
            <a:pPr algn="just"/>
            <a:endParaRPr lang="es-MX" sz="900" dirty="0" smtClean="0">
              <a:solidFill>
                <a:srgbClr val="B03A42"/>
              </a:solidFill>
            </a:endParaRPr>
          </a:p>
          <a:p>
            <a:pPr algn="just"/>
            <a:r>
              <a:rPr lang="es-MX" sz="2000" dirty="0" smtClean="0">
                <a:solidFill>
                  <a:srgbClr val="B03A42"/>
                </a:solidFill>
              </a:rPr>
              <a:t>1. Actividades de promoción, asesoría y capacitación que se lleven a cabo en la Institución: Dentro de los 10 días hábiles siguientes al término de cada actividad. </a:t>
            </a:r>
          </a:p>
          <a:p>
            <a:pPr algn="just"/>
            <a:r>
              <a:rPr lang="es-MX" sz="2000" dirty="0" smtClean="0">
                <a:solidFill>
                  <a:srgbClr val="B03A42"/>
                </a:solidFill>
              </a:rPr>
              <a:t>2. Registro de los Comités: Dentro de los 3 días hábiles siguientes al término de la conformación del comité. </a:t>
            </a:r>
          </a:p>
          <a:p>
            <a:pPr algn="just"/>
            <a:r>
              <a:rPr lang="es-MX" sz="2000" dirty="0" smtClean="0">
                <a:solidFill>
                  <a:srgbClr val="B03A42"/>
                </a:solidFill>
              </a:rPr>
              <a:t>3. Información contenida en las minutas: Dentro de los 3 días hábiles siguientes a la reunión del comité. 4. Información contenida en el Informe del Comité de Contraloría Social: Dentro de los 3 días hábiles siguientes de su llenado. </a:t>
            </a:r>
          </a:p>
          <a:p>
            <a:pPr algn="just"/>
            <a:r>
              <a:rPr lang="es-MX" sz="2000" dirty="0" smtClean="0">
                <a:solidFill>
                  <a:srgbClr val="B03A42"/>
                </a:solidFill>
              </a:rPr>
              <a:t>5. El seguimiento correspondiente a las actividades de la Contraloría Social: Durante los 10 días hábiles siguientes al término de cada actividad.</a:t>
            </a:r>
            <a:endParaRPr lang="es-MX" sz="2000" dirty="0">
              <a:solidFill>
                <a:srgbClr val="B03A42"/>
              </a:solidFill>
            </a:endParaRPr>
          </a:p>
        </p:txBody>
      </p:sp>
      <p:pic>
        <p:nvPicPr>
          <p:cNvPr id="9" name="Imagen 8"/>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10"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6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6909" y="1401805"/>
            <a:ext cx="10515600" cy="4351338"/>
          </a:xfrm>
        </p:spPr>
        <p:txBody>
          <a:bodyPr>
            <a:normAutofit/>
          </a:bodyPr>
          <a:lstStyle/>
          <a:p>
            <a:pPr marL="0" indent="0">
              <a:buNone/>
            </a:pPr>
            <a:r>
              <a:rPr lang="es-MX" dirty="0" smtClean="0"/>
              <a:t>	   </a:t>
            </a:r>
          </a:p>
          <a:p>
            <a:pPr marL="0" indent="0">
              <a:buNone/>
            </a:pPr>
            <a:r>
              <a:rPr lang="es-MX" dirty="0" smtClean="0">
                <a:solidFill>
                  <a:schemeClr val="accent2">
                    <a:lumMod val="75000"/>
                  </a:schemeClr>
                </a:solidFill>
              </a:rPr>
              <a:t>                        </a:t>
            </a:r>
            <a:r>
              <a:rPr lang="es-MX" dirty="0" smtClean="0">
                <a:solidFill>
                  <a:srgbClr val="B03A42"/>
                </a:solidFill>
              </a:rPr>
              <a:t>Para mayor información consulte la página:</a:t>
            </a:r>
            <a:endParaRPr lang="es-MX" sz="2000" dirty="0" smtClean="0">
              <a:solidFill>
                <a:srgbClr val="B03A42"/>
              </a:solidFill>
            </a:endParaRPr>
          </a:p>
        </p:txBody>
      </p:sp>
      <p:sp>
        <p:nvSpPr>
          <p:cNvPr id="2" name="Rectangle 1"/>
          <p:cNvSpPr>
            <a:spLocks noChangeArrowheads="1"/>
          </p:cNvSpPr>
          <p:nvPr/>
        </p:nvSpPr>
        <p:spPr bwMode="auto">
          <a:xfrm>
            <a:off x="1103812" y="2655379"/>
            <a:ext cx="10748555" cy="9541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800" b="0" i="0" u="none" strike="noStrike" cap="none" normalizeH="0" baseline="0" dirty="0" smtClean="0">
                <a:ln>
                  <a:noFill/>
                </a:ln>
                <a:solidFill>
                  <a:srgbClr val="1155CC"/>
                </a:solidFill>
                <a:effectLst/>
                <a:latin typeface="Montserrat"/>
                <a:hlinkClick r:id="rId2"/>
              </a:rPr>
              <a:t>https://dgesui.ses.sep.gob.mx/programas/programa-para-el-desarrollo-profesional-docente-para-el-tipo-superior-s247-prodep</a:t>
            </a:r>
            <a:r>
              <a:rPr kumimoji="0" lang="es-MX" altLang="es-MX" sz="2800" b="0" i="0" u="none" strike="noStrike" cap="none" normalizeH="0" baseline="0" dirty="0" smtClean="0">
                <a:ln>
                  <a:noFill/>
                </a:ln>
                <a:solidFill>
                  <a:schemeClr val="tx1"/>
                </a:solidFill>
                <a:effectLst/>
              </a:rPr>
              <a:t> </a:t>
            </a:r>
            <a:endParaRPr kumimoji="0" lang="es-MX" altLang="es-MX" sz="2800" b="0" i="0" u="none" strike="noStrike" cap="none" normalizeH="0" baseline="0" dirty="0" smtClean="0">
              <a:ln>
                <a:noFill/>
              </a:ln>
              <a:solidFill>
                <a:schemeClr val="tx1"/>
              </a:solidFill>
              <a:effectLst/>
              <a:latin typeface="Arial" panose="020B0604020202020204" pitchFamily="34" charset="0"/>
            </a:endParaRPr>
          </a:p>
        </p:txBody>
      </p:sp>
      <p:pic>
        <p:nvPicPr>
          <p:cNvPr id="7" name="Imagen 6"/>
          <p:cNvPicPr>
            <a:picLocks noChangeAspect="1"/>
          </p:cNvPicPr>
          <p:nvPr/>
        </p:nvPicPr>
        <p:blipFill rotWithShape="1">
          <a:blip r:embed="rId3"/>
          <a:srcRect l="1861" t="61887" r="60760" b="24405"/>
          <a:stretch/>
        </p:blipFill>
        <p:spPr>
          <a:xfrm>
            <a:off x="0" y="5653060"/>
            <a:ext cx="12192000" cy="1204940"/>
          </a:xfrm>
          <a:prstGeom prst="rect">
            <a:avLst/>
          </a:prstGeom>
        </p:spPr>
      </p:pic>
      <p:pic>
        <p:nvPicPr>
          <p:cNvPr id="8" name="Picture 2" descr="Contraloría Social | El Colegio de Son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entro de Lenguas | Universidad Autónoma del Estado de Hidal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4.100+ Asistente Administrativo Ilustraciones de Stock, gráficos  vectoriales libres de derechos y clip art - iStock | Secretaria,  Contabilidad, Recepcionista"/>
          <p:cNvPicPr>
            <a:picLocks noChangeAspect="1" noChangeArrowheads="1"/>
          </p:cNvPicPr>
          <p:nvPr/>
        </p:nvPicPr>
        <p:blipFill rotWithShape="1">
          <a:blip r:embed="rId6">
            <a:extLst>
              <a:ext uri="{28A0092B-C50C-407E-A947-70E740481C1C}">
                <a14:useLocalDpi xmlns:a14="http://schemas.microsoft.com/office/drawing/2010/main" val="0"/>
              </a:ext>
            </a:extLst>
          </a:blip>
          <a:srcRect t="9400" b="8031"/>
          <a:stretch/>
        </p:blipFill>
        <p:spPr bwMode="auto">
          <a:xfrm>
            <a:off x="3338099" y="3731406"/>
            <a:ext cx="5023466" cy="276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079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ontraloría Social | El Colegio de Son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3"/>
          <a:srcRect l="1861" t="61887" r="60760" b="24405"/>
          <a:stretch/>
        </p:blipFill>
        <p:spPr>
          <a:xfrm>
            <a:off x="0" y="5653060"/>
            <a:ext cx="12192000" cy="1204940"/>
          </a:xfrm>
          <a:prstGeom prst="rect">
            <a:avLst/>
          </a:prstGeom>
        </p:spPr>
      </p:pic>
      <p:sp>
        <p:nvSpPr>
          <p:cNvPr id="2" name="AutoShape 2" descr="Imágenes de Gracias en español libres de derechos ..."/>
          <p:cNvSpPr>
            <a:spLocks noChangeAspect="1" noChangeArrowheads="1"/>
          </p:cNvSpPr>
          <p:nvPr/>
        </p:nvSpPr>
        <p:spPr bwMode="auto">
          <a:xfrm>
            <a:off x="155574" y="-144463"/>
            <a:ext cx="1546263" cy="15462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6" descr="Imágenes de Gracias en español libres de derech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4"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uchas Gracias – Invinomx"/>
          <p:cNvPicPr>
            <a:picLocks noChangeAspect="1" noChangeArrowheads="1"/>
          </p:cNvPicPr>
          <p:nvPr/>
        </p:nvPicPr>
        <p:blipFill rotWithShape="1">
          <a:blip r:embed="rId5">
            <a:extLst>
              <a:ext uri="{28A0092B-C50C-407E-A947-70E740481C1C}">
                <a14:useLocalDpi xmlns:a14="http://schemas.microsoft.com/office/drawing/2010/main" val="0"/>
              </a:ext>
            </a:extLst>
          </a:blip>
          <a:srcRect l="9220" t="35898" r="9909" b="37717"/>
          <a:stretch/>
        </p:blipFill>
        <p:spPr bwMode="auto">
          <a:xfrm>
            <a:off x="2289857" y="2864616"/>
            <a:ext cx="7995071" cy="191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58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7963" y="1583484"/>
            <a:ext cx="10123268" cy="4351338"/>
          </a:xfrm>
        </p:spPr>
        <p:txBody>
          <a:bodyPr/>
          <a:lstStyle/>
          <a:p>
            <a:pPr marL="0" indent="0" algn="just">
              <a:buNone/>
            </a:pPr>
            <a:r>
              <a:rPr lang="es-ES" sz="3200" dirty="0">
                <a:solidFill>
                  <a:srgbClr val="B03A42"/>
                </a:solidFill>
              </a:rPr>
              <a:t>¿Qué es la Contraloría Social</a:t>
            </a:r>
            <a:r>
              <a:rPr lang="es-ES" sz="3200" dirty="0" smtClean="0">
                <a:solidFill>
                  <a:srgbClr val="B03A42"/>
                </a:solidFill>
              </a:rPr>
              <a:t>?</a:t>
            </a:r>
          </a:p>
          <a:p>
            <a:pPr marL="0" indent="0" algn="just">
              <a:buNone/>
            </a:pPr>
            <a:endParaRPr lang="es-MX" sz="1000" dirty="0" smtClean="0">
              <a:solidFill>
                <a:srgbClr val="B03A42"/>
              </a:solidFill>
            </a:endParaRPr>
          </a:p>
          <a:p>
            <a:pPr marL="0" indent="0" algn="just">
              <a:buNone/>
            </a:pPr>
            <a:r>
              <a:rPr lang="es-ES" dirty="0">
                <a:solidFill>
                  <a:srgbClr val="B03A42"/>
                </a:solidFill>
              </a:rPr>
              <a:t>Es el mecanismo de las personas beneficiarias, para que, de manera organizada, verifiquen el cumplimiento de las metas y la correcta aplicación de los recursos públicos asignados a los programas de desarrollo social. (Artículo 69 de la Ley General de Desarrollo Social).</a:t>
            </a:r>
            <a:endParaRPr lang="es-MX" dirty="0">
              <a:solidFill>
                <a:srgbClr val="B03A42"/>
              </a:solidFill>
            </a:endParaRPr>
          </a:p>
        </p:txBody>
      </p:sp>
      <p:pic>
        <p:nvPicPr>
          <p:cNvPr id="6" name="Imagen 5"/>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8"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ómo Marketing genera los leads calificados que Ventas quie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9384" y="4122457"/>
            <a:ext cx="4391135" cy="228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4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0194" y="1510915"/>
            <a:ext cx="10515600" cy="4351338"/>
          </a:xfrm>
        </p:spPr>
        <p:txBody>
          <a:bodyPr>
            <a:normAutofit/>
          </a:bodyPr>
          <a:lstStyle/>
          <a:p>
            <a:pPr marL="0" indent="0" algn="just">
              <a:buNone/>
            </a:pPr>
            <a:r>
              <a:rPr lang="es-MX" sz="3200" dirty="0">
                <a:solidFill>
                  <a:srgbClr val="B03A42"/>
                </a:solidFill>
              </a:rPr>
              <a:t>¿Qué es </a:t>
            </a:r>
            <a:r>
              <a:rPr lang="es-MX" sz="3200" dirty="0" smtClean="0">
                <a:solidFill>
                  <a:srgbClr val="B03A42"/>
                </a:solidFill>
              </a:rPr>
              <a:t>el </a:t>
            </a:r>
            <a:r>
              <a:rPr lang="es-MX" sz="3200" dirty="0">
                <a:solidFill>
                  <a:srgbClr val="B03A42"/>
                </a:solidFill>
              </a:rPr>
              <a:t>PRODEP</a:t>
            </a:r>
            <a:r>
              <a:rPr lang="es-MX" sz="3200" dirty="0" smtClean="0">
                <a:solidFill>
                  <a:srgbClr val="B03A42"/>
                </a:solidFill>
              </a:rPr>
              <a:t>?</a:t>
            </a:r>
            <a:endParaRPr lang="es-ES" sz="1000" dirty="0">
              <a:solidFill>
                <a:srgbClr val="B03A42"/>
              </a:solidFill>
            </a:endParaRPr>
          </a:p>
          <a:p>
            <a:pPr marL="0" indent="0" algn="just">
              <a:buNone/>
            </a:pPr>
            <a:r>
              <a:rPr lang="es-ES" dirty="0">
                <a:solidFill>
                  <a:srgbClr val="B03A42"/>
                </a:solidFill>
              </a:rPr>
              <a:t>El Programa para el Desarrollo Profesional Docente es un programa sujeto a reglas de operación que tiene como propósito brindar ofertas de formación, capacitación y actualización que se centren en la mejora continua de las maestras y los maestros de las Instituciones Públicas de Educación Media Superior. Como programa federal de desarrollo social, y conforme a lo establecido en la Ley General de Desarrollo Social, debe considerar una Contraloría Social la cual constituye una práctica de transparencia y de rendición de cuentas. </a:t>
            </a:r>
            <a:endParaRPr lang="es-MX" dirty="0" smtClean="0">
              <a:solidFill>
                <a:srgbClr val="B03A42"/>
              </a:solidFill>
            </a:endParaRPr>
          </a:p>
        </p:txBody>
      </p:sp>
      <p:pic>
        <p:nvPicPr>
          <p:cNvPr id="6" name="Imagen 5"/>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2" name="Imagen 1"/>
          <p:cNvPicPr>
            <a:picLocks noChangeAspect="1"/>
          </p:cNvPicPr>
          <p:nvPr/>
        </p:nvPicPr>
        <p:blipFill>
          <a:blip r:embed="rId3"/>
          <a:stretch>
            <a:fillRect/>
          </a:stretch>
        </p:blipFill>
        <p:spPr>
          <a:xfrm>
            <a:off x="3810443" y="5220804"/>
            <a:ext cx="4105649" cy="1372622"/>
          </a:xfrm>
          <a:prstGeom prst="rect">
            <a:avLst/>
          </a:prstGeom>
          <a:ln>
            <a:noFill/>
          </a:ln>
          <a:effectLst>
            <a:softEdge rad="112500"/>
          </a:effectLst>
        </p:spPr>
      </p:pic>
      <p:pic>
        <p:nvPicPr>
          <p:cNvPr id="8" name="Picture 2" descr="Contraloría Social | El Colegio de Son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entro de Lenguas | Universidad Autónoma del Estado de Hidal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16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9"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é son leads y cómo transformarlos en oportunidades de venta | Contentt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449" b="11514"/>
          <a:stretch/>
        </p:blipFill>
        <p:spPr bwMode="auto">
          <a:xfrm>
            <a:off x="3596640" y="4301355"/>
            <a:ext cx="4354287" cy="2207217"/>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745029" y="927605"/>
            <a:ext cx="10515600" cy="4351338"/>
          </a:xfrm>
        </p:spPr>
        <p:txBody>
          <a:bodyPr/>
          <a:lstStyle/>
          <a:p>
            <a:pPr marL="0" indent="0" algn="just">
              <a:buNone/>
            </a:pPr>
            <a:endParaRPr lang="es-ES" dirty="0" smtClean="0">
              <a:solidFill>
                <a:srgbClr val="B03A42"/>
              </a:solidFill>
            </a:endParaRPr>
          </a:p>
          <a:p>
            <a:pPr marL="0" indent="0" algn="just">
              <a:buNone/>
            </a:pPr>
            <a:r>
              <a:rPr lang="es-ES" sz="3200" dirty="0">
                <a:solidFill>
                  <a:srgbClr val="B03A42"/>
                </a:solidFill>
              </a:rPr>
              <a:t>¿Para qué sirve la Contraloría Social</a:t>
            </a:r>
            <a:r>
              <a:rPr lang="es-ES" sz="3200" dirty="0" smtClean="0">
                <a:solidFill>
                  <a:srgbClr val="B03A42"/>
                </a:solidFill>
              </a:rPr>
              <a:t>?</a:t>
            </a:r>
            <a:endParaRPr lang="es-ES" sz="1500" dirty="0" smtClean="0">
              <a:solidFill>
                <a:srgbClr val="B03A42"/>
              </a:solidFill>
            </a:endParaRPr>
          </a:p>
          <a:p>
            <a:pPr marL="0" indent="0" algn="just">
              <a:buNone/>
            </a:pPr>
            <a:r>
              <a:rPr lang="es-ES" dirty="0" smtClean="0">
                <a:solidFill>
                  <a:srgbClr val="B03A42"/>
                </a:solidFill>
              </a:rPr>
              <a:t>Para </a:t>
            </a:r>
            <a:r>
              <a:rPr lang="es-ES" dirty="0">
                <a:solidFill>
                  <a:srgbClr val="B03A42"/>
                </a:solidFill>
              </a:rPr>
              <a:t>promover la transparencia y la rendición de cuentas en el ámbito educativo y, en este tenor, fomentar la colaboración del personal docente de Educación Media Superior, que participa en el Programa para el Desarrollo Profesional Docente (PRODEP), en aspectos vinculados con la eficiente aplicación de los recursos asignados, así como el cumplimiento de sus objetivos. </a:t>
            </a:r>
            <a:endParaRPr lang="es-MX" dirty="0">
              <a:solidFill>
                <a:srgbClr val="B03A42"/>
              </a:solidFill>
            </a:endParaRPr>
          </a:p>
        </p:txBody>
      </p:sp>
    </p:spTree>
    <p:extLst>
      <p:ext uri="{BB962C8B-B14F-4D97-AF65-F5344CB8AC3E}">
        <p14:creationId xmlns:p14="http://schemas.microsoft.com/office/powerpoint/2010/main" val="160741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1861" t="61887" r="60760" b="24405"/>
          <a:stretch/>
        </p:blipFill>
        <p:spPr>
          <a:xfrm>
            <a:off x="0" y="5653060"/>
            <a:ext cx="12192000" cy="1204940"/>
          </a:xfrm>
          <a:prstGeom prst="rect">
            <a:avLst/>
          </a:prstGeom>
        </p:spPr>
      </p:pic>
      <p:sp>
        <p:nvSpPr>
          <p:cNvPr id="3" name="Marcador de contenido 2"/>
          <p:cNvSpPr>
            <a:spLocks noGrp="1"/>
          </p:cNvSpPr>
          <p:nvPr>
            <p:ph idx="1"/>
          </p:nvPr>
        </p:nvSpPr>
        <p:spPr>
          <a:xfrm>
            <a:off x="444137" y="1558865"/>
            <a:ext cx="11242766" cy="4859347"/>
          </a:xfrm>
        </p:spPr>
        <p:txBody>
          <a:bodyPr>
            <a:normAutofit fontScale="92500"/>
          </a:bodyPr>
          <a:lstStyle/>
          <a:p>
            <a:pPr marL="0" indent="0">
              <a:buNone/>
            </a:pPr>
            <a:r>
              <a:rPr lang="es-MX" sz="3000" dirty="0" smtClean="0">
                <a:solidFill>
                  <a:srgbClr val="B03A42"/>
                </a:solidFill>
              </a:rPr>
              <a:t>Beneficios Contraloría Social</a:t>
            </a:r>
          </a:p>
          <a:p>
            <a:pPr marL="0" indent="0">
              <a:buNone/>
            </a:pPr>
            <a:endParaRPr lang="es-ES" sz="800" dirty="0" smtClean="0">
              <a:solidFill>
                <a:srgbClr val="B03A42"/>
              </a:solidFill>
            </a:endParaRPr>
          </a:p>
          <a:p>
            <a:pPr marL="0" indent="0">
              <a:buNone/>
            </a:pPr>
            <a:endParaRPr lang="es-MX" sz="800" dirty="0" smtClean="0">
              <a:solidFill>
                <a:srgbClr val="B03A42"/>
              </a:solidFill>
            </a:endParaRPr>
          </a:p>
          <a:p>
            <a:r>
              <a:rPr lang="es-MX" dirty="0" smtClean="0">
                <a:solidFill>
                  <a:srgbClr val="B03A42"/>
                </a:solidFill>
              </a:rPr>
              <a:t>Un gobierno honesto y efectivo </a:t>
            </a:r>
          </a:p>
          <a:p>
            <a:r>
              <a:rPr lang="es-MX" dirty="0" smtClean="0">
                <a:solidFill>
                  <a:srgbClr val="B03A42"/>
                </a:solidFill>
              </a:rPr>
              <a:t> Garantiza la transparencia y la rendición de cuentas </a:t>
            </a:r>
          </a:p>
          <a:p>
            <a:r>
              <a:rPr lang="es-MX" dirty="0" smtClean="0">
                <a:solidFill>
                  <a:srgbClr val="B03A42"/>
                </a:solidFill>
              </a:rPr>
              <a:t> Previene posibles irregularidades y desvío de recursos </a:t>
            </a:r>
          </a:p>
          <a:p>
            <a:r>
              <a:rPr lang="es-MX" dirty="0" smtClean="0">
                <a:solidFill>
                  <a:srgbClr val="B03A42"/>
                </a:solidFill>
              </a:rPr>
              <a:t>Ayuda a mejorar las obras y servicios públicos </a:t>
            </a:r>
          </a:p>
          <a:p>
            <a:r>
              <a:rPr lang="es-MX" dirty="0" smtClean="0">
                <a:solidFill>
                  <a:srgbClr val="B03A42"/>
                </a:solidFill>
              </a:rPr>
              <a:t> Participación activa de los beneficiarios de los programas de desarrollo social </a:t>
            </a:r>
          </a:p>
          <a:p>
            <a:r>
              <a:rPr lang="es-MX" dirty="0" smtClean="0">
                <a:solidFill>
                  <a:srgbClr val="B03A42"/>
                </a:solidFill>
              </a:rPr>
              <a:t> Seguimiento, supervisión y vigilancia de los programas de desarrollo social </a:t>
            </a:r>
          </a:p>
          <a:p>
            <a:r>
              <a:rPr lang="es-MX" dirty="0" smtClean="0">
                <a:solidFill>
                  <a:srgbClr val="B03A42"/>
                </a:solidFill>
              </a:rPr>
              <a:t>Que los servidores públicos cumplan con ética y responsabilidad sus funciones</a:t>
            </a:r>
            <a:endParaRPr lang="es-MX" dirty="0">
              <a:solidFill>
                <a:srgbClr val="B03A42"/>
              </a:solidFill>
            </a:endParaRPr>
          </a:p>
        </p:txBody>
      </p:sp>
      <p:pic>
        <p:nvPicPr>
          <p:cNvPr id="9"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rotWithShape="1">
          <a:blip r:embed="rId5"/>
          <a:srcRect t="5727" r="4033" b="4885"/>
          <a:stretch/>
        </p:blipFill>
        <p:spPr>
          <a:xfrm>
            <a:off x="7916853" y="1810485"/>
            <a:ext cx="4074851" cy="2530864"/>
          </a:xfrm>
          <a:prstGeom prst="rect">
            <a:avLst/>
          </a:prstGeom>
        </p:spPr>
      </p:pic>
    </p:spTree>
    <p:extLst>
      <p:ext uri="{BB962C8B-B14F-4D97-AF65-F5344CB8AC3E}">
        <p14:creationId xmlns:p14="http://schemas.microsoft.com/office/powerpoint/2010/main" val="75522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7"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74.500+ Mujer Joven Sonriendo Ilustraciones de Stock, gráficos vectoriales  libres de derechos y clip art - iStock | Mujer sonriendo, Amigos tomando  vino"/>
          <p:cNvPicPr>
            <a:picLocks noChangeAspect="1" noChangeArrowheads="1"/>
          </p:cNvPicPr>
          <p:nvPr/>
        </p:nvPicPr>
        <p:blipFill rotWithShape="1">
          <a:blip r:embed="rId5">
            <a:extLst>
              <a:ext uri="{28A0092B-C50C-407E-A947-70E740481C1C}">
                <a14:useLocalDpi xmlns:a14="http://schemas.microsoft.com/office/drawing/2010/main" val="0"/>
              </a:ext>
            </a:extLst>
          </a:blip>
          <a:srcRect l="3906" t="11082" r="5264" b="11555"/>
          <a:stretch/>
        </p:blipFill>
        <p:spPr bwMode="auto">
          <a:xfrm>
            <a:off x="3342062" y="4241075"/>
            <a:ext cx="4831975" cy="227293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09807" y="1508901"/>
            <a:ext cx="10515600" cy="4351338"/>
          </a:xfrm>
        </p:spPr>
        <p:txBody>
          <a:bodyPr/>
          <a:lstStyle/>
          <a:p>
            <a:pPr marL="0" indent="0">
              <a:buNone/>
            </a:pPr>
            <a:r>
              <a:rPr lang="es-MX" dirty="0" smtClean="0">
                <a:solidFill>
                  <a:srgbClr val="B03A42"/>
                </a:solidFill>
              </a:rPr>
              <a:t>Qué es un comité de Contraloría </a:t>
            </a:r>
            <a:r>
              <a:rPr lang="es-MX" dirty="0">
                <a:solidFill>
                  <a:srgbClr val="B03A42"/>
                </a:solidFill>
              </a:rPr>
              <a:t>S</a:t>
            </a:r>
            <a:r>
              <a:rPr lang="es-MX" dirty="0" smtClean="0">
                <a:solidFill>
                  <a:srgbClr val="B03A42"/>
                </a:solidFill>
              </a:rPr>
              <a:t>ocial?</a:t>
            </a:r>
            <a:endParaRPr lang="es-MX" sz="1500" dirty="0" smtClean="0">
              <a:solidFill>
                <a:srgbClr val="B03A42"/>
              </a:solidFill>
            </a:endParaRPr>
          </a:p>
          <a:p>
            <a:pPr marL="0" indent="0" algn="just">
              <a:buNone/>
            </a:pPr>
            <a:r>
              <a:rPr lang="es-MX" dirty="0" smtClean="0">
                <a:solidFill>
                  <a:srgbClr val="B03A42"/>
                </a:solidFill>
              </a:rPr>
              <a:t>Son las formas de organización social constituidas por los beneficiarios de los programas de desarrollo social a cargo de las dependencias y entidades de la Administración Pública Federal, para el seguimiento, supervisión y vigilancia de la ejecución de dichos programas, del cumplimiento de las metas y acciones comprometidas en éstos, así como de la correcta aplicación de los recursos asignados a los mismos.”</a:t>
            </a:r>
            <a:endParaRPr lang="es-MX" dirty="0">
              <a:solidFill>
                <a:srgbClr val="B03A42"/>
              </a:solidFill>
            </a:endParaRPr>
          </a:p>
        </p:txBody>
      </p:sp>
    </p:spTree>
    <p:extLst>
      <p:ext uri="{BB962C8B-B14F-4D97-AF65-F5344CB8AC3E}">
        <p14:creationId xmlns:p14="http://schemas.microsoft.com/office/powerpoint/2010/main" val="3376632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7"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7 Things to Consider When Choosing a Lead Generation Agency : LeadFuz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738" t="10645" r="10140" b="8935"/>
          <a:stretch/>
        </p:blipFill>
        <p:spPr bwMode="auto">
          <a:xfrm>
            <a:off x="4223657" y="4535388"/>
            <a:ext cx="3048002" cy="206570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504195" y="1436641"/>
            <a:ext cx="10996750" cy="4351338"/>
          </a:xfrm>
        </p:spPr>
        <p:txBody>
          <a:bodyPr>
            <a:normAutofit/>
          </a:bodyPr>
          <a:lstStyle/>
          <a:p>
            <a:pPr marL="0" indent="0">
              <a:buNone/>
            </a:pPr>
            <a:r>
              <a:rPr lang="es-MX" sz="2600" dirty="0" smtClean="0">
                <a:solidFill>
                  <a:srgbClr val="B03A42"/>
                </a:solidFill>
              </a:rPr>
              <a:t>Actividades Del Comité De Contraloría Social </a:t>
            </a:r>
            <a:endParaRPr lang="es-MX" sz="900" dirty="0" smtClean="0">
              <a:solidFill>
                <a:srgbClr val="B03A42"/>
              </a:solidFill>
            </a:endParaRPr>
          </a:p>
          <a:p>
            <a:pPr marL="0" indent="0" algn="just">
              <a:buNone/>
            </a:pPr>
            <a:r>
              <a:rPr lang="es-MX" sz="2400" dirty="0" smtClean="0">
                <a:solidFill>
                  <a:srgbClr val="B03A42"/>
                </a:solidFill>
              </a:rPr>
              <a:t>El RCS es el encargado de coordinar, dar las facilidades necesarias para la conformación de los Comités y de registrar en el SICS lo referente a la contraloría social. Dichos Comités deben registrarse en el SICS y el Responsable de Contraloría Social debe conservar la constancia de registro que emite el sistema y entregar copia de dicha constancia al Comité de Contraloría Social. El RCS deberá celebrar reuniones por ejercicio fiscal, adicionales a las organizadas para constituir los comités y para la entrega-recepción del apoyo, al término de las reuniones, se levantará una minuta que será firmada, al menos, por un integrante del comité, un beneficiario y por el RCS.</a:t>
            </a:r>
            <a:endParaRPr lang="es-MX" sz="2400" dirty="0">
              <a:solidFill>
                <a:srgbClr val="B03A42"/>
              </a:solidFill>
            </a:endParaRPr>
          </a:p>
        </p:txBody>
      </p:sp>
    </p:spTree>
    <p:extLst>
      <p:ext uri="{BB962C8B-B14F-4D97-AF65-F5344CB8AC3E}">
        <p14:creationId xmlns:p14="http://schemas.microsoft.com/office/powerpoint/2010/main" val="1314147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1861" t="61887" r="60760" b="24405"/>
          <a:stretch/>
        </p:blipFill>
        <p:spPr>
          <a:xfrm>
            <a:off x="0" y="5653060"/>
            <a:ext cx="12192000" cy="1204940"/>
          </a:xfrm>
          <a:prstGeom prst="rect">
            <a:avLst/>
          </a:prstGeom>
        </p:spPr>
      </p:pic>
      <p:pic>
        <p:nvPicPr>
          <p:cNvPr id="8" name="Picture 2" descr="Contraloría Social | El Colegio de Son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entro de Lenguas | Universidad Autónoma del Estado de Hidal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133.300+ Una Sola Mujer Joven Ilustraciones de Stock, gráficos vectoriales  libres de derechos y clip art - iStock | Mujeres jóvenes, Mujeres, Sólo con  adultos"/>
          <p:cNvPicPr>
            <a:picLocks noChangeAspect="1" noChangeArrowheads="1"/>
          </p:cNvPicPr>
          <p:nvPr/>
        </p:nvPicPr>
        <p:blipFill rotWithShape="1">
          <a:blip r:embed="rId5">
            <a:extLst>
              <a:ext uri="{28A0092B-C50C-407E-A947-70E740481C1C}">
                <a14:useLocalDpi xmlns:a14="http://schemas.microsoft.com/office/drawing/2010/main" val="0"/>
              </a:ext>
            </a:extLst>
          </a:blip>
          <a:srcRect l="9304" t="9634" r="9278" b="12322"/>
          <a:stretch/>
        </p:blipFill>
        <p:spPr bwMode="auto">
          <a:xfrm>
            <a:off x="4284612" y="4380411"/>
            <a:ext cx="2969266" cy="219268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724273" y="1109896"/>
            <a:ext cx="10515600" cy="4351338"/>
          </a:xfrm>
        </p:spPr>
        <p:txBody>
          <a:bodyPr>
            <a:normAutofit/>
          </a:bodyPr>
          <a:lstStyle/>
          <a:p>
            <a:pPr marL="0" indent="0">
              <a:buNone/>
            </a:pPr>
            <a:endParaRPr lang="es-MX" sz="1000" dirty="0" smtClean="0">
              <a:solidFill>
                <a:srgbClr val="B03A42"/>
              </a:solidFill>
            </a:endParaRPr>
          </a:p>
          <a:p>
            <a:pPr marL="0" indent="0">
              <a:buNone/>
            </a:pPr>
            <a:r>
              <a:rPr lang="es-MX" dirty="0" smtClean="0">
                <a:solidFill>
                  <a:srgbClr val="B03A42"/>
                </a:solidFill>
              </a:rPr>
              <a:t>Capacitación y Asesoría</a:t>
            </a:r>
            <a:endParaRPr lang="es-MX" sz="1500" dirty="0" smtClean="0">
              <a:solidFill>
                <a:srgbClr val="B03A42"/>
              </a:solidFill>
            </a:endParaRPr>
          </a:p>
          <a:p>
            <a:pPr marL="0" indent="0" algn="just">
              <a:buNone/>
            </a:pPr>
            <a:r>
              <a:rPr lang="es-MX" sz="2600" dirty="0" smtClean="0">
                <a:solidFill>
                  <a:srgbClr val="B03A42"/>
                </a:solidFill>
              </a:rPr>
              <a:t>En cada IPES, los beneficiarios y los Comités serán asesorados y capacitados dentro de las instalaciones de las propias IPES en donde se ejecute el Programa por el Responsable de Contraloría Social en lo que se refiere a la promoción de las actividades de Contraloría Social, el llenado del Informe del Comité de Contraloría Social, y lo que se requiera para que pueda cumplir adecuadamente con las actividades de contraloría social. Cabe indicar que, todas las capacitaciones y asesorías impartidas por la Instancia Normativa y por los RCS se deben capturar en el SICS.</a:t>
            </a:r>
            <a:endParaRPr lang="es-MX" sz="2600" dirty="0">
              <a:solidFill>
                <a:srgbClr val="B03A42"/>
              </a:solidFill>
            </a:endParaRPr>
          </a:p>
        </p:txBody>
      </p:sp>
    </p:spTree>
    <p:extLst>
      <p:ext uri="{BB962C8B-B14F-4D97-AF65-F5344CB8AC3E}">
        <p14:creationId xmlns:p14="http://schemas.microsoft.com/office/powerpoint/2010/main" val="3617700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a:srcRect l="1861" t="61887" r="60760" b="24405"/>
          <a:stretch/>
        </p:blipFill>
        <p:spPr>
          <a:xfrm>
            <a:off x="0" y="5653060"/>
            <a:ext cx="12192000" cy="1204940"/>
          </a:xfrm>
          <a:prstGeom prst="rect">
            <a:avLst/>
          </a:prstGeom>
        </p:spPr>
      </p:pic>
      <p:sp>
        <p:nvSpPr>
          <p:cNvPr id="3" name="Marcador de contenido 2"/>
          <p:cNvSpPr>
            <a:spLocks noGrp="1"/>
          </p:cNvSpPr>
          <p:nvPr>
            <p:ph idx="1"/>
          </p:nvPr>
        </p:nvSpPr>
        <p:spPr>
          <a:xfrm>
            <a:off x="677659" y="1690612"/>
            <a:ext cx="10835072" cy="4351338"/>
          </a:xfrm>
        </p:spPr>
        <p:txBody>
          <a:bodyPr>
            <a:normAutofit fontScale="92500" lnSpcReduction="10000"/>
          </a:bodyPr>
          <a:lstStyle/>
          <a:p>
            <a:pPr marL="0" indent="0" algn="just">
              <a:buNone/>
            </a:pPr>
            <a:endParaRPr lang="es-ES" sz="1100" dirty="0" smtClean="0">
              <a:solidFill>
                <a:srgbClr val="B03A42"/>
              </a:solidFill>
            </a:endParaRPr>
          </a:p>
          <a:p>
            <a:pPr marL="0" indent="0" algn="just">
              <a:buNone/>
            </a:pPr>
            <a:r>
              <a:rPr lang="es-ES" dirty="0" smtClean="0">
                <a:solidFill>
                  <a:srgbClr val="B03A42"/>
                </a:solidFill>
              </a:rPr>
              <a:t>Atención </a:t>
            </a:r>
            <a:r>
              <a:rPr lang="es-ES" dirty="0">
                <a:solidFill>
                  <a:srgbClr val="B03A42"/>
                </a:solidFill>
              </a:rPr>
              <a:t>ciudadana de la Secretaría de la Función Pública</a:t>
            </a:r>
            <a:r>
              <a:rPr lang="es-ES" dirty="0" smtClean="0">
                <a:solidFill>
                  <a:srgbClr val="B03A42"/>
                </a:solidFill>
              </a:rPr>
              <a:t>:</a:t>
            </a:r>
            <a:endParaRPr lang="es-ES" dirty="0">
              <a:solidFill>
                <a:srgbClr val="B03A42"/>
              </a:solidFill>
            </a:endParaRPr>
          </a:p>
          <a:p>
            <a:pPr marL="0" indent="0" algn="just">
              <a:buNone/>
            </a:pPr>
            <a:r>
              <a:rPr lang="es-ES" dirty="0">
                <a:solidFill>
                  <a:srgbClr val="B03A42"/>
                </a:solidFill>
              </a:rPr>
              <a:t>Las denuncias podrán realizarse a través del Sistema Integral de Denuncias Ciudadanas (SIDEC) en la </a:t>
            </a:r>
            <a:r>
              <a:rPr lang="es-ES" dirty="0" smtClean="0">
                <a:solidFill>
                  <a:srgbClr val="B03A42"/>
                </a:solidFill>
              </a:rPr>
              <a:t>liga </a:t>
            </a:r>
            <a:r>
              <a:rPr lang="es-ES" u="sng" dirty="0" smtClean="0">
                <a:solidFill>
                  <a:srgbClr val="B03A42"/>
                </a:solidFill>
                <a:hlinkClick r:id="rId3"/>
              </a:rPr>
              <a:t>https</a:t>
            </a:r>
            <a:r>
              <a:rPr lang="es-ES" u="sng" dirty="0">
                <a:solidFill>
                  <a:srgbClr val="B03A42"/>
                </a:solidFill>
                <a:hlinkClick r:id="rId3"/>
              </a:rPr>
              <a:t>://</a:t>
            </a:r>
            <a:r>
              <a:rPr lang="es-ES" u="sng" dirty="0" smtClean="0">
                <a:solidFill>
                  <a:srgbClr val="B03A42"/>
                </a:solidFill>
                <a:hlinkClick r:id="rId3"/>
              </a:rPr>
              <a:t>sidec.buengobierno.gob.mx</a:t>
            </a:r>
            <a:r>
              <a:rPr lang="es-ES" u="sng" dirty="0" smtClean="0">
                <a:solidFill>
                  <a:srgbClr val="B03A42"/>
                </a:solidFill>
              </a:rPr>
              <a:t> </a:t>
            </a:r>
            <a:r>
              <a:rPr lang="es-ES" dirty="0" smtClean="0">
                <a:solidFill>
                  <a:srgbClr val="B03A42"/>
                </a:solidFill>
              </a:rPr>
              <a:t>las </a:t>
            </a:r>
            <a:r>
              <a:rPr lang="es-ES" dirty="0">
                <a:solidFill>
                  <a:srgbClr val="B03A42"/>
                </a:solidFill>
              </a:rPr>
              <a:t>24 horas del día, los 365 días del año; o mediante escrito presentado en la Secretaría Anticorrupción y Buen Gobierno, ubicada en Avenida Insurgentes Sur 1735, Colonia Guadalupe </a:t>
            </a:r>
            <a:r>
              <a:rPr lang="es-ES" dirty="0" err="1">
                <a:solidFill>
                  <a:srgbClr val="B03A42"/>
                </a:solidFill>
              </a:rPr>
              <a:t>Inn</a:t>
            </a:r>
            <a:r>
              <a:rPr lang="es-ES" dirty="0">
                <a:solidFill>
                  <a:srgbClr val="B03A42"/>
                </a:solidFill>
              </a:rPr>
              <a:t>, C. P. 01020, Alcaldía Álvaro Obregón, Ciudad de México</a:t>
            </a:r>
            <a:r>
              <a:rPr lang="es-ES" dirty="0" smtClean="0">
                <a:solidFill>
                  <a:srgbClr val="B03A42"/>
                </a:solidFill>
              </a:rPr>
              <a:t>.</a:t>
            </a:r>
            <a:endParaRPr lang="es-ES" sz="1000" dirty="0" smtClean="0">
              <a:solidFill>
                <a:srgbClr val="B03A42"/>
              </a:solidFill>
            </a:endParaRPr>
          </a:p>
          <a:p>
            <a:pPr marL="0" indent="0" algn="just">
              <a:buNone/>
            </a:pPr>
            <a:endParaRPr lang="es-ES" sz="1100" dirty="0">
              <a:solidFill>
                <a:srgbClr val="B03A42"/>
              </a:solidFill>
            </a:endParaRPr>
          </a:p>
          <a:p>
            <a:pPr marL="0" indent="0" algn="just">
              <a:buNone/>
            </a:pPr>
            <a:r>
              <a:rPr lang="es-ES" dirty="0">
                <a:solidFill>
                  <a:srgbClr val="B03A42"/>
                </a:solidFill>
              </a:rPr>
              <a:t>En caso de requerir asesoría en la presentación </a:t>
            </a:r>
            <a:endParaRPr lang="es-ES" dirty="0" smtClean="0">
              <a:solidFill>
                <a:srgbClr val="B03A42"/>
              </a:solidFill>
            </a:endParaRPr>
          </a:p>
          <a:p>
            <a:pPr marL="0" indent="0" algn="just">
              <a:buNone/>
            </a:pPr>
            <a:r>
              <a:rPr lang="es-ES" dirty="0" smtClean="0">
                <a:solidFill>
                  <a:srgbClr val="B03A42"/>
                </a:solidFill>
              </a:rPr>
              <a:t>de </a:t>
            </a:r>
            <a:r>
              <a:rPr lang="es-ES" dirty="0">
                <a:solidFill>
                  <a:srgbClr val="B03A42"/>
                </a:solidFill>
              </a:rPr>
              <a:t>denuncias, podrán comunicarse a los teléfonos </a:t>
            </a:r>
            <a:endParaRPr lang="es-ES" dirty="0" smtClean="0">
              <a:solidFill>
                <a:srgbClr val="B03A42"/>
              </a:solidFill>
            </a:endParaRPr>
          </a:p>
          <a:p>
            <a:pPr marL="0" indent="0" algn="just">
              <a:buNone/>
            </a:pPr>
            <a:r>
              <a:rPr lang="es-ES" dirty="0" smtClean="0">
                <a:solidFill>
                  <a:srgbClr val="B03A42"/>
                </a:solidFill>
              </a:rPr>
              <a:t>55 </a:t>
            </a:r>
            <a:r>
              <a:rPr lang="es-ES" dirty="0">
                <a:solidFill>
                  <a:srgbClr val="B03A42"/>
                </a:solidFill>
              </a:rPr>
              <a:t>2000 2000 y al número gratuito 800 112 87 00.</a:t>
            </a:r>
            <a:endParaRPr lang="es-MX" dirty="0">
              <a:solidFill>
                <a:srgbClr val="B03A42"/>
              </a:solidFill>
            </a:endParaRPr>
          </a:p>
        </p:txBody>
      </p:sp>
      <p:sp>
        <p:nvSpPr>
          <p:cNvPr id="6" name="Rectángulo 5"/>
          <p:cNvSpPr/>
          <p:nvPr/>
        </p:nvSpPr>
        <p:spPr>
          <a:xfrm>
            <a:off x="677659" y="1327363"/>
            <a:ext cx="3175869" cy="523220"/>
          </a:xfrm>
          <a:prstGeom prst="rect">
            <a:avLst/>
          </a:prstGeom>
        </p:spPr>
        <p:txBody>
          <a:bodyPr wrap="none">
            <a:spAutoFit/>
          </a:bodyPr>
          <a:lstStyle/>
          <a:p>
            <a:r>
              <a:rPr lang="es-MX" sz="2800" dirty="0" smtClean="0">
                <a:solidFill>
                  <a:srgbClr val="B03A42"/>
                </a:solidFill>
              </a:rPr>
              <a:t>Quejas </a:t>
            </a:r>
            <a:r>
              <a:rPr lang="es-MX" sz="2800" dirty="0">
                <a:solidFill>
                  <a:srgbClr val="B03A42"/>
                </a:solidFill>
              </a:rPr>
              <a:t>y</a:t>
            </a:r>
            <a:r>
              <a:rPr lang="es-MX" sz="2800" dirty="0" smtClean="0">
                <a:solidFill>
                  <a:srgbClr val="B03A42"/>
                </a:solidFill>
              </a:rPr>
              <a:t> Denuncias </a:t>
            </a:r>
            <a:endParaRPr lang="es-MX" sz="2800" dirty="0">
              <a:solidFill>
                <a:srgbClr val="B03A42"/>
              </a:solidFill>
            </a:endParaRPr>
          </a:p>
        </p:txBody>
      </p:sp>
      <p:pic>
        <p:nvPicPr>
          <p:cNvPr id="9" name="Picture 2" descr="Contraloría Social | El Colegio de Sono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6101" y="169871"/>
            <a:ext cx="3266894" cy="11318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entro de Lenguas | Universidad Autónoma del Estado de Hidal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34" t="29850" r="8934" b="30599"/>
          <a:stretch/>
        </p:blipFill>
        <p:spPr bwMode="auto">
          <a:xfrm>
            <a:off x="398607" y="201131"/>
            <a:ext cx="2231382" cy="10693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3.800+ Ilustraciones De Quejas De Clientes Ilustraciones de Stock, gráficos  vectoriales libres de derechos y clip art - iStock"/>
          <p:cNvPicPr>
            <a:picLocks noChangeAspect="1" noChangeArrowheads="1"/>
          </p:cNvPicPr>
          <p:nvPr/>
        </p:nvPicPr>
        <p:blipFill rotWithShape="1">
          <a:blip r:embed="rId6">
            <a:extLst>
              <a:ext uri="{28A0092B-C50C-407E-A947-70E740481C1C}">
                <a14:useLocalDpi xmlns:a14="http://schemas.microsoft.com/office/drawing/2010/main" val="0"/>
              </a:ext>
            </a:extLst>
          </a:blip>
          <a:srcRect l="7041" t="10012" r="6759" b="15889"/>
          <a:stretch/>
        </p:blipFill>
        <p:spPr bwMode="auto">
          <a:xfrm>
            <a:off x="7529923" y="4003452"/>
            <a:ext cx="2632980" cy="22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77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886</Words>
  <Application>Microsoft Office PowerPoint</Application>
  <PresentationFormat>Panorámica</PresentationFormat>
  <Paragraphs>45</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Montserrat</vt:lpstr>
      <vt:lpstr>Tema de Office</vt:lpstr>
      <vt:lpstr>CONTRALORIA SOCIAL PRODEP UAEH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CONTRALORIA SOCIAL  PRODEP UAEH</dc:title>
  <dc:creator>DDCHI</dc:creator>
  <cp:lastModifiedBy>UAEH</cp:lastModifiedBy>
  <cp:revision>59</cp:revision>
  <dcterms:created xsi:type="dcterms:W3CDTF">2019-12-12T21:39:29Z</dcterms:created>
  <dcterms:modified xsi:type="dcterms:W3CDTF">2025-10-21T18:59:07Z</dcterms:modified>
</cp:coreProperties>
</file>