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6"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D579D66-8F65-4869-8BC5-16F0B113B073}" type="datetimeFigureOut">
              <a:rPr lang="es-MX" smtClean="0"/>
              <a:t>04/06/2024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100466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D579D66-8F65-4869-8BC5-16F0B113B073}" type="datetimeFigureOut">
              <a:rPr lang="es-MX" smtClean="0"/>
              <a:t>04/06/2024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149316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D579D66-8F65-4869-8BC5-16F0B113B073}" type="datetimeFigureOut">
              <a:rPr lang="es-MX" smtClean="0"/>
              <a:t>04/06/2024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102652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D579D66-8F65-4869-8BC5-16F0B113B073}" type="datetimeFigureOut">
              <a:rPr lang="es-MX" smtClean="0"/>
              <a:t>04/06/2024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3622001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D579D66-8F65-4869-8BC5-16F0B113B073}" type="datetimeFigureOut">
              <a:rPr lang="es-MX" smtClean="0"/>
              <a:t>04/06/2024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356225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D579D66-8F65-4869-8BC5-16F0B113B073}" type="datetimeFigureOut">
              <a:rPr lang="es-MX" smtClean="0"/>
              <a:t>04/06/2024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107125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D579D66-8F65-4869-8BC5-16F0B113B073}" type="datetimeFigureOut">
              <a:rPr lang="es-MX" smtClean="0"/>
              <a:t>04/06/2024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78470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D579D66-8F65-4869-8BC5-16F0B113B073}" type="datetimeFigureOut">
              <a:rPr lang="es-MX" smtClean="0"/>
              <a:t>04/06/2024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322632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579D66-8F65-4869-8BC5-16F0B113B073}" type="datetimeFigureOut">
              <a:rPr lang="es-MX" smtClean="0"/>
              <a:t>04/06/2024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163258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D579D66-8F65-4869-8BC5-16F0B113B073}" type="datetimeFigureOut">
              <a:rPr lang="es-MX" smtClean="0"/>
              <a:t>04/06/2024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54991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D579D66-8F65-4869-8BC5-16F0B113B073}" type="datetimeFigureOut">
              <a:rPr lang="es-MX" smtClean="0"/>
              <a:t>04/06/2024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2EE72B7-4373-4C04-98E5-E3DC347B2202}" type="slidenum">
              <a:rPr lang="es-MX" smtClean="0"/>
              <a:t>‹Nº›</a:t>
            </a:fld>
            <a:endParaRPr lang="es-MX"/>
          </a:p>
        </p:txBody>
      </p:sp>
    </p:spTree>
    <p:extLst>
      <p:ext uri="{BB962C8B-B14F-4D97-AF65-F5344CB8AC3E}">
        <p14:creationId xmlns:p14="http://schemas.microsoft.com/office/powerpoint/2010/main" val="376954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79D66-8F65-4869-8BC5-16F0B113B073}" type="datetimeFigureOut">
              <a:rPr lang="es-MX" smtClean="0"/>
              <a:t>04/06/2024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E72B7-4373-4C04-98E5-E3DC347B2202}" type="slidenum">
              <a:rPr lang="es-MX" smtClean="0"/>
              <a:t>‹Nº›</a:t>
            </a:fld>
            <a:endParaRPr lang="es-MX"/>
          </a:p>
        </p:txBody>
      </p:sp>
    </p:spTree>
    <p:extLst>
      <p:ext uri="{BB962C8B-B14F-4D97-AF65-F5344CB8AC3E}">
        <p14:creationId xmlns:p14="http://schemas.microsoft.com/office/powerpoint/2010/main" val="2794360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773" y="2183008"/>
            <a:ext cx="9144000" cy="2348966"/>
          </a:xfrm>
        </p:spPr>
        <p:txBody>
          <a:bodyPr/>
          <a:lstStyle/>
          <a:p>
            <a:r>
              <a:rPr lang="es-MX" dirty="0" smtClean="0">
                <a:solidFill>
                  <a:schemeClr val="accent2">
                    <a:lumMod val="75000"/>
                  </a:schemeClr>
                </a:solidFill>
                <a:latin typeface="Calibri" panose="020F0502020204030204" pitchFamily="34" charset="0"/>
                <a:cs typeface="Calibri" panose="020F0502020204030204" pitchFamily="34" charset="0"/>
              </a:rPr>
              <a:t>CONTRALORIA SOCIAL  PRODEP UAEH</a:t>
            </a:r>
            <a:endParaRPr lang="es-MX" dirty="0">
              <a:solidFill>
                <a:schemeClr val="accent2">
                  <a:lumMod val="75000"/>
                </a:schemeClr>
              </a:solidFill>
              <a:latin typeface="Calibri" panose="020F0502020204030204" pitchFamily="34" charset="0"/>
              <a:cs typeface="Calibri" panose="020F0502020204030204" pitchFamily="34" charset="0"/>
            </a:endParaRPr>
          </a:p>
        </p:txBody>
      </p:sp>
      <p:pic>
        <p:nvPicPr>
          <p:cNvPr id="1026" name="Picture 2" descr="Contraloría Social | El Colegio de Sono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3392" y="4655414"/>
            <a:ext cx="4789715" cy="1659431"/>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p:cNvPicPr>
            <a:picLocks noChangeAspect="1"/>
          </p:cNvPicPr>
          <p:nvPr/>
        </p:nvPicPr>
        <p:blipFill rotWithShape="1">
          <a:blip r:embed="rId3"/>
          <a:srcRect t="46676" b="27225"/>
          <a:stretch/>
        </p:blipFill>
        <p:spPr>
          <a:xfrm>
            <a:off x="0" y="0"/>
            <a:ext cx="12192000" cy="1301929"/>
          </a:xfrm>
          <a:prstGeom prst="rect">
            <a:avLst/>
          </a:prstGeom>
        </p:spPr>
      </p:pic>
      <p:pic>
        <p:nvPicPr>
          <p:cNvPr id="10" name="Imagen 9"/>
          <p:cNvPicPr>
            <a:picLocks noChangeAspect="1"/>
          </p:cNvPicPr>
          <p:nvPr/>
        </p:nvPicPr>
        <p:blipFill rotWithShape="1">
          <a:blip r:embed="rId4"/>
          <a:srcRect t="23524" b="23963"/>
          <a:stretch/>
        </p:blipFill>
        <p:spPr>
          <a:xfrm>
            <a:off x="254566" y="1409829"/>
            <a:ext cx="2771307" cy="1455291"/>
          </a:xfrm>
          <a:prstGeom prst="rect">
            <a:avLst/>
          </a:prstGeom>
        </p:spPr>
      </p:pic>
    </p:spTree>
    <p:extLst>
      <p:ext uri="{BB962C8B-B14F-4D97-AF65-F5344CB8AC3E}">
        <p14:creationId xmlns:p14="http://schemas.microsoft.com/office/powerpoint/2010/main" val="1891515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511061" y="1157364"/>
            <a:ext cx="11047957" cy="4493538"/>
          </a:xfrm>
          <a:prstGeom prst="rect">
            <a:avLst/>
          </a:prstGeom>
        </p:spPr>
        <p:txBody>
          <a:bodyPr wrap="square">
            <a:spAutoFit/>
          </a:bodyPr>
          <a:lstStyle/>
          <a:p>
            <a:pPr algn="just"/>
            <a:endParaRPr lang="es-MX" sz="2400" dirty="0" smtClean="0">
              <a:solidFill>
                <a:schemeClr val="accent2">
                  <a:lumMod val="75000"/>
                </a:schemeClr>
              </a:solidFill>
            </a:endParaRPr>
          </a:p>
          <a:p>
            <a:pPr algn="just"/>
            <a:r>
              <a:rPr lang="es-MX" sz="2400" dirty="0" smtClean="0">
                <a:solidFill>
                  <a:schemeClr val="accent2">
                    <a:lumMod val="75000"/>
                  </a:schemeClr>
                </a:solidFill>
              </a:rPr>
              <a:t>Captura de información en el Sistema Informático de Contraloría Social de la SFP </a:t>
            </a:r>
          </a:p>
          <a:p>
            <a:pPr algn="just"/>
            <a:endParaRPr lang="es-MX" sz="900" dirty="0" smtClean="0">
              <a:solidFill>
                <a:schemeClr val="accent2">
                  <a:lumMod val="75000"/>
                </a:schemeClr>
              </a:solidFill>
            </a:endParaRPr>
          </a:p>
          <a:p>
            <a:pPr algn="just"/>
            <a:r>
              <a:rPr lang="es-MX" sz="2000" dirty="0" smtClean="0">
                <a:solidFill>
                  <a:schemeClr val="accent2">
                    <a:lumMod val="75000"/>
                  </a:schemeClr>
                </a:solidFill>
              </a:rPr>
              <a:t>Las IPES, a través del RCS, resguardarán toda la información generada de la promoción de las actividades de Contraloría Social y capturar en el SICS lo siguiente: </a:t>
            </a:r>
          </a:p>
          <a:p>
            <a:pPr algn="just"/>
            <a:endParaRPr lang="es-MX" sz="900" dirty="0" smtClean="0">
              <a:solidFill>
                <a:schemeClr val="accent2">
                  <a:lumMod val="75000"/>
                </a:schemeClr>
              </a:solidFill>
            </a:endParaRPr>
          </a:p>
          <a:p>
            <a:pPr algn="just"/>
            <a:r>
              <a:rPr lang="es-MX" sz="2000" dirty="0" smtClean="0">
                <a:solidFill>
                  <a:schemeClr val="accent2">
                    <a:lumMod val="75000"/>
                  </a:schemeClr>
                </a:solidFill>
              </a:rPr>
              <a:t>1. Actividades de promoción, asesoría y capacitación que se lleven a cabo en la Institución: Dentro de los 10 días hábiles siguientes al término de cada actividad. </a:t>
            </a:r>
          </a:p>
          <a:p>
            <a:pPr algn="just"/>
            <a:r>
              <a:rPr lang="es-MX" sz="2000" dirty="0" smtClean="0">
                <a:solidFill>
                  <a:schemeClr val="accent2">
                    <a:lumMod val="75000"/>
                  </a:schemeClr>
                </a:solidFill>
              </a:rPr>
              <a:t>2. Registro de los Comités: Dentro de los 3 días hábiles siguientes al término de la conformación del comité. </a:t>
            </a:r>
          </a:p>
          <a:p>
            <a:pPr algn="just"/>
            <a:r>
              <a:rPr lang="es-MX" sz="2000" dirty="0" smtClean="0">
                <a:solidFill>
                  <a:schemeClr val="accent2">
                    <a:lumMod val="75000"/>
                  </a:schemeClr>
                </a:solidFill>
              </a:rPr>
              <a:t>3. Información contenida en las minutas: Dentro de los 3 días hábiles siguientes a la reunión del comité. 4. Información contenida en el Informe del Comité de Contraloría Social: Dentro de los 3 días hábiles siguientes de su llenado. </a:t>
            </a:r>
          </a:p>
          <a:p>
            <a:pPr algn="just"/>
            <a:r>
              <a:rPr lang="es-MX" sz="2000" dirty="0" smtClean="0">
                <a:solidFill>
                  <a:schemeClr val="accent2">
                    <a:lumMod val="75000"/>
                  </a:schemeClr>
                </a:solidFill>
              </a:rPr>
              <a:t>5. El seguimiento correspondiente a las actividades de la Contraloría Social: Durante los 10 días hábiles siguientes al término de cada actividad.</a:t>
            </a:r>
            <a:endParaRPr lang="es-MX" sz="2000" dirty="0">
              <a:solidFill>
                <a:schemeClr val="accent2">
                  <a:lumMod val="75000"/>
                </a:schemeClr>
              </a:solidFill>
            </a:endParaRPr>
          </a:p>
        </p:txBody>
      </p:sp>
      <p:pic>
        <p:nvPicPr>
          <p:cNvPr id="9" name="Imagen 8"/>
          <p:cNvPicPr>
            <a:picLocks noChangeAspect="1"/>
          </p:cNvPicPr>
          <p:nvPr/>
        </p:nvPicPr>
        <p:blipFill rotWithShape="1">
          <a:blip r:embed="rId2"/>
          <a:srcRect t="23524" b="23963"/>
          <a:stretch/>
        </p:blipFill>
        <p:spPr>
          <a:xfrm>
            <a:off x="342126" y="347382"/>
            <a:ext cx="1857375" cy="975360"/>
          </a:xfrm>
          <a:prstGeom prst="rect">
            <a:avLst/>
          </a:prstGeom>
        </p:spPr>
      </p:pic>
      <p:pic>
        <p:nvPicPr>
          <p:cNvPr id="10"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p:cNvPicPr>
            <a:picLocks noChangeAspect="1"/>
          </p:cNvPicPr>
          <p:nvPr/>
        </p:nvPicPr>
        <p:blipFill rotWithShape="1">
          <a:blip r:embed="rId4"/>
          <a:srcRect t="46676" b="27225"/>
          <a:stretch/>
        </p:blipFill>
        <p:spPr>
          <a:xfrm rot="10800000">
            <a:off x="0" y="5556068"/>
            <a:ext cx="12192000" cy="1301929"/>
          </a:xfrm>
          <a:prstGeom prst="rect">
            <a:avLst/>
          </a:prstGeom>
        </p:spPr>
      </p:pic>
    </p:spTree>
    <p:extLst>
      <p:ext uri="{BB962C8B-B14F-4D97-AF65-F5344CB8AC3E}">
        <p14:creationId xmlns:p14="http://schemas.microsoft.com/office/powerpoint/2010/main" val="177836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50726" y="1550052"/>
            <a:ext cx="10515600" cy="4351338"/>
          </a:xfrm>
        </p:spPr>
        <p:txBody>
          <a:bodyPr>
            <a:normAutofit/>
          </a:bodyPr>
          <a:lstStyle/>
          <a:p>
            <a:pPr marL="0" indent="0">
              <a:buNone/>
            </a:pPr>
            <a:r>
              <a:rPr lang="es-MX" dirty="0" smtClean="0"/>
              <a:t>	   </a:t>
            </a:r>
          </a:p>
          <a:p>
            <a:pPr marL="0" indent="0">
              <a:buNone/>
            </a:pPr>
            <a:r>
              <a:rPr lang="es-MX" dirty="0" smtClean="0">
                <a:solidFill>
                  <a:schemeClr val="accent2">
                    <a:lumMod val="75000"/>
                  </a:schemeClr>
                </a:solidFill>
              </a:rPr>
              <a:t>                        Para mayor información consulte la página:</a:t>
            </a:r>
          </a:p>
          <a:p>
            <a:pPr marL="0" indent="0">
              <a:buNone/>
            </a:pPr>
            <a:endParaRPr lang="es-MX" dirty="0" smtClean="0"/>
          </a:p>
          <a:p>
            <a:pPr marL="0" indent="0">
              <a:buNone/>
            </a:pPr>
            <a:endParaRPr lang="es-MX" dirty="0"/>
          </a:p>
        </p:txBody>
      </p:sp>
      <p:sp>
        <p:nvSpPr>
          <p:cNvPr id="7" name="Rectangle 1"/>
          <p:cNvSpPr>
            <a:spLocks noChangeArrowheads="1"/>
          </p:cNvSpPr>
          <p:nvPr/>
        </p:nvSpPr>
        <p:spPr bwMode="auto">
          <a:xfrm>
            <a:off x="165463" y="3107096"/>
            <a:ext cx="11878492" cy="1077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s-MX" sz="3200" u="sng" dirty="0">
                <a:solidFill>
                  <a:srgbClr val="1F497D"/>
                </a:solidFill>
                <a:latin typeface="Montserrat"/>
                <a:cs typeface="Times New Roman" panose="02020603050405020304" pitchFamily="18" charset="0"/>
              </a:rPr>
              <a:t>https://dgesui.ses.sep.gob.mx/programas/programa-para-el-desarrollo-profesional-docente-para-el-tipo-superior-s247-prodep</a:t>
            </a:r>
            <a:endParaRPr kumimoji="0" lang="es-MX" sz="3200" b="0" i="0" u="sng" strike="noStrike" cap="none" normalizeH="0" baseline="0" dirty="0" smtClean="0">
              <a:ln>
                <a:noFill/>
              </a:ln>
              <a:solidFill>
                <a:schemeClr val="tx1"/>
              </a:solidFill>
              <a:effectLst/>
            </a:endParaRPr>
          </a:p>
        </p:txBody>
      </p:sp>
      <p:pic>
        <p:nvPicPr>
          <p:cNvPr id="8" name="Imagen 7"/>
          <p:cNvPicPr>
            <a:picLocks noChangeAspect="1"/>
          </p:cNvPicPr>
          <p:nvPr/>
        </p:nvPicPr>
        <p:blipFill rotWithShape="1">
          <a:blip r:embed="rId2"/>
          <a:srcRect t="23524" b="23963"/>
          <a:stretch/>
        </p:blipFill>
        <p:spPr>
          <a:xfrm>
            <a:off x="342126" y="347382"/>
            <a:ext cx="1857375" cy="975360"/>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spTree>
    <p:extLst>
      <p:ext uri="{BB962C8B-B14F-4D97-AF65-F5344CB8AC3E}">
        <p14:creationId xmlns:p14="http://schemas.microsoft.com/office/powerpoint/2010/main" val="975079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a:srcRect t="46676" b="27225"/>
          <a:stretch/>
        </p:blipFill>
        <p:spPr>
          <a:xfrm rot="10800000">
            <a:off x="0" y="5556068"/>
            <a:ext cx="12192000" cy="1301929"/>
          </a:xfrm>
          <a:prstGeom prst="rect">
            <a:avLst/>
          </a:prstGeom>
        </p:spPr>
      </p:pic>
      <p:pic>
        <p:nvPicPr>
          <p:cNvPr id="9" name="Imagen 8"/>
          <p:cNvPicPr>
            <a:picLocks noChangeAspect="1"/>
          </p:cNvPicPr>
          <p:nvPr/>
        </p:nvPicPr>
        <p:blipFill rotWithShape="1">
          <a:blip r:embed="rId3"/>
          <a:srcRect t="23524" b="23963"/>
          <a:stretch/>
        </p:blipFill>
        <p:spPr>
          <a:xfrm>
            <a:off x="342126" y="347382"/>
            <a:ext cx="1857375" cy="975360"/>
          </a:xfrm>
          <a:prstGeom prst="rect">
            <a:avLst/>
          </a:prstGeom>
        </p:spPr>
      </p:pic>
      <p:pic>
        <p:nvPicPr>
          <p:cNvPr id="10" name="Picture 2" descr="Contraloría Social | El Colegio de Sono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Gracia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2937" y="2156979"/>
            <a:ext cx="6857783" cy="300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058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3406" y="1583484"/>
            <a:ext cx="10515600" cy="4351338"/>
          </a:xfrm>
        </p:spPr>
        <p:txBody>
          <a:bodyPr/>
          <a:lstStyle/>
          <a:p>
            <a:pPr marL="0" indent="0" algn="just">
              <a:buNone/>
            </a:pPr>
            <a:r>
              <a:rPr lang="es-ES" sz="3200" dirty="0">
                <a:solidFill>
                  <a:schemeClr val="accent2">
                    <a:lumMod val="75000"/>
                  </a:schemeClr>
                </a:solidFill>
              </a:rPr>
              <a:t>¿Qué es la Contraloría Social</a:t>
            </a:r>
            <a:r>
              <a:rPr lang="es-ES" sz="3200" dirty="0" smtClean="0">
                <a:solidFill>
                  <a:schemeClr val="accent2">
                    <a:lumMod val="75000"/>
                  </a:schemeClr>
                </a:solidFill>
              </a:rPr>
              <a:t>?</a:t>
            </a:r>
          </a:p>
          <a:p>
            <a:pPr marL="0" indent="0" algn="just">
              <a:buNone/>
            </a:pPr>
            <a:endParaRPr lang="es-MX" sz="1600" dirty="0" smtClean="0">
              <a:solidFill>
                <a:schemeClr val="accent2">
                  <a:lumMod val="75000"/>
                </a:schemeClr>
              </a:solidFill>
            </a:endParaRPr>
          </a:p>
          <a:p>
            <a:pPr marL="0" indent="0" algn="just">
              <a:buNone/>
            </a:pPr>
            <a:r>
              <a:rPr lang="es-ES" dirty="0">
                <a:solidFill>
                  <a:schemeClr val="accent2">
                    <a:lumMod val="75000"/>
                  </a:schemeClr>
                </a:solidFill>
              </a:rPr>
              <a:t>Es el mecanismo de las personas beneficiarias, para que, de manera organizada, verifiquen el cumplimiento de las metas y la correcta aplicación de los recursos públicos asignados a los programas de desarrollo social. (Artículo 69 de la Ley General de Desarrollo Social).</a:t>
            </a:r>
            <a:endParaRPr lang="es-MX" dirty="0">
              <a:solidFill>
                <a:schemeClr val="accent2">
                  <a:lumMod val="75000"/>
                </a:schemeClr>
              </a:solidFill>
            </a:endParaRPr>
          </a:p>
        </p:txBody>
      </p:sp>
      <p:pic>
        <p:nvPicPr>
          <p:cNvPr id="8" name="Imagen 7"/>
          <p:cNvPicPr>
            <a:picLocks noChangeAspect="1"/>
          </p:cNvPicPr>
          <p:nvPr/>
        </p:nvPicPr>
        <p:blipFill rotWithShape="1">
          <a:blip r:embed="rId2"/>
          <a:srcRect t="23524" b="23963"/>
          <a:stretch/>
        </p:blipFill>
        <p:spPr>
          <a:xfrm>
            <a:off x="342126" y="347381"/>
            <a:ext cx="1861143" cy="977339"/>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pic>
        <p:nvPicPr>
          <p:cNvPr id="11" name="Picture 2"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81727" y="4255652"/>
            <a:ext cx="3173985" cy="2367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141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8903" y="1358570"/>
            <a:ext cx="10515600" cy="4351338"/>
          </a:xfrm>
        </p:spPr>
        <p:txBody>
          <a:bodyPr>
            <a:normAutofit/>
          </a:bodyPr>
          <a:lstStyle/>
          <a:p>
            <a:pPr marL="0" indent="0" algn="just">
              <a:buNone/>
            </a:pPr>
            <a:r>
              <a:rPr lang="es-MX" sz="3200" dirty="0">
                <a:solidFill>
                  <a:schemeClr val="accent2">
                    <a:lumMod val="75000"/>
                  </a:schemeClr>
                </a:solidFill>
              </a:rPr>
              <a:t>¿Qué es </a:t>
            </a:r>
            <a:r>
              <a:rPr lang="es-MX" sz="3200" dirty="0" smtClean="0">
                <a:solidFill>
                  <a:schemeClr val="accent2">
                    <a:lumMod val="75000"/>
                  </a:schemeClr>
                </a:solidFill>
              </a:rPr>
              <a:t>el </a:t>
            </a:r>
            <a:r>
              <a:rPr lang="es-MX" sz="3200" dirty="0">
                <a:solidFill>
                  <a:schemeClr val="accent2">
                    <a:lumMod val="75000"/>
                  </a:schemeClr>
                </a:solidFill>
              </a:rPr>
              <a:t>PRODEP</a:t>
            </a:r>
            <a:r>
              <a:rPr lang="es-MX" sz="3200" dirty="0" smtClean="0">
                <a:solidFill>
                  <a:schemeClr val="accent2">
                    <a:lumMod val="75000"/>
                  </a:schemeClr>
                </a:solidFill>
              </a:rPr>
              <a:t>?</a:t>
            </a:r>
          </a:p>
          <a:p>
            <a:pPr marL="0" indent="0" algn="just">
              <a:buNone/>
            </a:pPr>
            <a:endParaRPr lang="es-ES" sz="1000" dirty="0">
              <a:solidFill>
                <a:schemeClr val="accent2">
                  <a:lumMod val="75000"/>
                </a:schemeClr>
              </a:solidFill>
            </a:endParaRPr>
          </a:p>
          <a:p>
            <a:pPr marL="0" indent="0" algn="just">
              <a:buNone/>
            </a:pPr>
            <a:r>
              <a:rPr lang="es-ES" dirty="0">
                <a:solidFill>
                  <a:schemeClr val="accent2">
                    <a:lumMod val="75000"/>
                  </a:schemeClr>
                </a:solidFill>
              </a:rPr>
              <a:t>El Programa para el Desarrollo Profesional Docente es un programa sujeto a reglas de operación que tiene como propósito brindar ofertas de formación, capacitación y actualización que se centren en la mejora continua de las maestras y los maestros de las Instituciones Públicas de Educación Media Superior. Como programa federal de desarrollo social, y conforme a lo establecido en la Ley General de Desarrollo Social, debe considerar una Contraloría Social la cual constituye una práctica de transparencia y de rendición de cuentas. </a:t>
            </a:r>
            <a:endParaRPr lang="es-MX" dirty="0" smtClean="0">
              <a:solidFill>
                <a:schemeClr val="accent2">
                  <a:lumMod val="75000"/>
                </a:schemeClr>
              </a:solidFill>
            </a:endParaRPr>
          </a:p>
        </p:txBody>
      </p:sp>
      <p:pic>
        <p:nvPicPr>
          <p:cNvPr id="8" name="Imagen 7"/>
          <p:cNvPicPr>
            <a:picLocks noChangeAspect="1"/>
          </p:cNvPicPr>
          <p:nvPr/>
        </p:nvPicPr>
        <p:blipFill rotWithShape="1">
          <a:blip r:embed="rId2"/>
          <a:srcRect t="23524" b="23963"/>
          <a:stretch/>
        </p:blipFill>
        <p:spPr>
          <a:xfrm>
            <a:off x="342126" y="347382"/>
            <a:ext cx="1857375" cy="975360"/>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pic>
        <p:nvPicPr>
          <p:cNvPr id="2" name="Imagen 1"/>
          <p:cNvPicPr>
            <a:picLocks noChangeAspect="1"/>
          </p:cNvPicPr>
          <p:nvPr/>
        </p:nvPicPr>
        <p:blipFill>
          <a:blip r:embed="rId5"/>
          <a:stretch>
            <a:fillRect/>
          </a:stretch>
        </p:blipFill>
        <p:spPr>
          <a:xfrm>
            <a:off x="7316969" y="4926025"/>
            <a:ext cx="3769042" cy="1260086"/>
          </a:xfrm>
          <a:prstGeom prst="rect">
            <a:avLst/>
          </a:prstGeom>
          <a:ln>
            <a:noFill/>
          </a:ln>
          <a:effectLst>
            <a:softEdge rad="112500"/>
          </a:effectLst>
        </p:spPr>
      </p:pic>
    </p:spTree>
    <p:extLst>
      <p:ext uri="{BB962C8B-B14F-4D97-AF65-F5344CB8AC3E}">
        <p14:creationId xmlns:p14="http://schemas.microsoft.com/office/powerpoint/2010/main" val="4028163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5029" y="927605"/>
            <a:ext cx="10515600" cy="4351338"/>
          </a:xfrm>
        </p:spPr>
        <p:txBody>
          <a:bodyPr/>
          <a:lstStyle/>
          <a:p>
            <a:pPr marL="0" indent="0" algn="just">
              <a:buNone/>
            </a:pPr>
            <a:endParaRPr lang="es-ES" dirty="0" smtClean="0">
              <a:solidFill>
                <a:schemeClr val="accent5">
                  <a:lumMod val="50000"/>
                </a:schemeClr>
              </a:solidFill>
            </a:endParaRPr>
          </a:p>
          <a:p>
            <a:pPr marL="0" indent="0" algn="just">
              <a:buNone/>
            </a:pPr>
            <a:r>
              <a:rPr lang="es-ES" sz="3200" dirty="0">
                <a:solidFill>
                  <a:schemeClr val="accent2">
                    <a:lumMod val="75000"/>
                  </a:schemeClr>
                </a:solidFill>
              </a:rPr>
              <a:t>¿Para qué sirve la Contraloría Social</a:t>
            </a:r>
            <a:r>
              <a:rPr lang="es-ES" sz="3200" dirty="0" smtClean="0">
                <a:solidFill>
                  <a:schemeClr val="accent2">
                    <a:lumMod val="75000"/>
                  </a:schemeClr>
                </a:solidFill>
              </a:rPr>
              <a:t>?</a:t>
            </a:r>
          </a:p>
          <a:p>
            <a:pPr marL="0" indent="0" algn="just">
              <a:buNone/>
            </a:pPr>
            <a:endParaRPr lang="es-ES" sz="2000" dirty="0" smtClean="0">
              <a:solidFill>
                <a:schemeClr val="accent5">
                  <a:lumMod val="50000"/>
                </a:schemeClr>
              </a:solidFill>
            </a:endParaRPr>
          </a:p>
          <a:p>
            <a:pPr marL="0" indent="0" algn="just">
              <a:buNone/>
            </a:pPr>
            <a:r>
              <a:rPr lang="es-ES" dirty="0" smtClean="0">
                <a:solidFill>
                  <a:schemeClr val="accent2">
                    <a:lumMod val="75000"/>
                  </a:schemeClr>
                </a:solidFill>
              </a:rPr>
              <a:t>Para </a:t>
            </a:r>
            <a:r>
              <a:rPr lang="es-ES" dirty="0">
                <a:solidFill>
                  <a:schemeClr val="accent2">
                    <a:lumMod val="75000"/>
                  </a:schemeClr>
                </a:solidFill>
              </a:rPr>
              <a:t>promover la transparencia y la rendición de cuentas en el ámbito educativo y, en este tenor, fomentar la colaboración del personal docente de Educación Media Superior, que participa en el Programa para el Desarrollo Profesional Docente (PRODEP), en aspectos vinculados con la eficiente aplicación de los recursos asignados, así como el cumplimiento de sus objetivos. </a:t>
            </a:r>
            <a:endParaRPr lang="es-MX" dirty="0">
              <a:solidFill>
                <a:schemeClr val="accent2">
                  <a:lumMod val="75000"/>
                </a:schemeClr>
              </a:solidFill>
            </a:endParaRPr>
          </a:p>
        </p:txBody>
      </p:sp>
      <p:pic>
        <p:nvPicPr>
          <p:cNvPr id="8" name="Imagen 7"/>
          <p:cNvPicPr>
            <a:picLocks noChangeAspect="1"/>
          </p:cNvPicPr>
          <p:nvPr/>
        </p:nvPicPr>
        <p:blipFill rotWithShape="1">
          <a:blip r:embed="rId2"/>
          <a:srcRect t="23524" b="23963"/>
          <a:stretch/>
        </p:blipFill>
        <p:spPr>
          <a:xfrm>
            <a:off x="350834" y="252549"/>
            <a:ext cx="1857375" cy="975360"/>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62882"/>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pic>
        <p:nvPicPr>
          <p:cNvPr id="2050" name="Picture 2" descr="A seis años de la Ley General de Transparencia y Acceso a la Información  Públic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878" y="4426642"/>
            <a:ext cx="2909251" cy="1527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41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87905" y="1358570"/>
            <a:ext cx="10515600" cy="4351338"/>
          </a:xfrm>
        </p:spPr>
        <p:txBody>
          <a:bodyPr>
            <a:normAutofit fontScale="92500" lnSpcReduction="20000"/>
          </a:bodyPr>
          <a:lstStyle/>
          <a:p>
            <a:pPr marL="0" indent="0">
              <a:buNone/>
            </a:pPr>
            <a:r>
              <a:rPr lang="es-MX" sz="3000" dirty="0" smtClean="0">
                <a:solidFill>
                  <a:schemeClr val="accent2">
                    <a:lumMod val="75000"/>
                  </a:schemeClr>
                </a:solidFill>
              </a:rPr>
              <a:t>Beneficios CS</a:t>
            </a:r>
          </a:p>
          <a:p>
            <a:pPr marL="0" indent="0">
              <a:buNone/>
            </a:pPr>
            <a:endParaRPr lang="es-MX" sz="1600" dirty="0" smtClean="0">
              <a:solidFill>
                <a:schemeClr val="accent2">
                  <a:lumMod val="75000"/>
                </a:schemeClr>
              </a:solidFill>
            </a:endParaRPr>
          </a:p>
          <a:p>
            <a:r>
              <a:rPr lang="es-MX" dirty="0" smtClean="0">
                <a:solidFill>
                  <a:schemeClr val="accent2">
                    <a:lumMod val="75000"/>
                  </a:schemeClr>
                </a:solidFill>
              </a:rPr>
              <a:t>Un gobierno honesto y efectivo </a:t>
            </a:r>
          </a:p>
          <a:p>
            <a:r>
              <a:rPr lang="es-MX" dirty="0" smtClean="0">
                <a:solidFill>
                  <a:schemeClr val="accent2">
                    <a:lumMod val="75000"/>
                  </a:schemeClr>
                </a:solidFill>
              </a:rPr>
              <a:t> Garantiza la transparencia y la rendición de cuentas </a:t>
            </a:r>
          </a:p>
          <a:p>
            <a:r>
              <a:rPr lang="es-MX" dirty="0" smtClean="0">
                <a:solidFill>
                  <a:schemeClr val="accent2">
                    <a:lumMod val="75000"/>
                  </a:schemeClr>
                </a:solidFill>
              </a:rPr>
              <a:t> Previene posibles irregularidades y desvío de recursos </a:t>
            </a:r>
          </a:p>
          <a:p>
            <a:r>
              <a:rPr lang="es-MX" dirty="0" smtClean="0">
                <a:solidFill>
                  <a:schemeClr val="accent2">
                    <a:lumMod val="75000"/>
                  </a:schemeClr>
                </a:solidFill>
              </a:rPr>
              <a:t>Ayuda a mejorar las obras y servicios públicos </a:t>
            </a:r>
          </a:p>
          <a:p>
            <a:r>
              <a:rPr lang="es-MX" dirty="0" smtClean="0">
                <a:solidFill>
                  <a:schemeClr val="accent2">
                    <a:lumMod val="75000"/>
                  </a:schemeClr>
                </a:solidFill>
              </a:rPr>
              <a:t> Participación activa de los beneficiarios de los programas de desarrollo social </a:t>
            </a:r>
          </a:p>
          <a:p>
            <a:r>
              <a:rPr lang="es-MX" dirty="0" smtClean="0">
                <a:solidFill>
                  <a:schemeClr val="accent2">
                    <a:lumMod val="75000"/>
                  </a:schemeClr>
                </a:solidFill>
              </a:rPr>
              <a:t> Seguimiento, supervisión y vigilancia de los programas de desarrollo social </a:t>
            </a:r>
          </a:p>
          <a:p>
            <a:r>
              <a:rPr lang="es-MX" dirty="0" smtClean="0">
                <a:solidFill>
                  <a:schemeClr val="accent2">
                    <a:lumMod val="75000"/>
                  </a:schemeClr>
                </a:solidFill>
              </a:rPr>
              <a:t>Que los servidores públicos cumplan con ética y responsabilidad sus funciones</a:t>
            </a:r>
            <a:endParaRPr lang="es-MX" dirty="0">
              <a:solidFill>
                <a:schemeClr val="accent2">
                  <a:lumMod val="75000"/>
                </a:schemeClr>
              </a:solidFill>
            </a:endParaRPr>
          </a:p>
        </p:txBody>
      </p:sp>
      <p:pic>
        <p:nvPicPr>
          <p:cNvPr id="7" name="Imagen 6"/>
          <p:cNvPicPr>
            <a:picLocks noChangeAspect="1"/>
          </p:cNvPicPr>
          <p:nvPr/>
        </p:nvPicPr>
        <p:blipFill rotWithShape="1">
          <a:blip r:embed="rId2"/>
          <a:srcRect t="23524" b="23963"/>
          <a:stretch/>
        </p:blipFill>
        <p:spPr>
          <a:xfrm>
            <a:off x="342126" y="347382"/>
            <a:ext cx="1857375" cy="975360"/>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spTree>
    <p:extLst>
      <p:ext uri="{BB962C8B-B14F-4D97-AF65-F5344CB8AC3E}">
        <p14:creationId xmlns:p14="http://schemas.microsoft.com/office/powerpoint/2010/main" val="755227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09807" y="1508901"/>
            <a:ext cx="10515600" cy="4351338"/>
          </a:xfrm>
        </p:spPr>
        <p:txBody>
          <a:bodyPr/>
          <a:lstStyle/>
          <a:p>
            <a:pPr marL="0" indent="0">
              <a:buNone/>
            </a:pPr>
            <a:r>
              <a:rPr lang="es-MX" dirty="0" smtClean="0">
                <a:solidFill>
                  <a:schemeClr val="accent2">
                    <a:lumMod val="75000"/>
                  </a:schemeClr>
                </a:solidFill>
              </a:rPr>
              <a:t>Qué es un comité de Contraloría </a:t>
            </a:r>
            <a:r>
              <a:rPr lang="es-MX" dirty="0">
                <a:solidFill>
                  <a:schemeClr val="accent2">
                    <a:lumMod val="75000"/>
                  </a:schemeClr>
                </a:solidFill>
              </a:rPr>
              <a:t>S</a:t>
            </a:r>
            <a:r>
              <a:rPr lang="es-MX" dirty="0" smtClean="0">
                <a:solidFill>
                  <a:schemeClr val="accent2">
                    <a:lumMod val="75000"/>
                  </a:schemeClr>
                </a:solidFill>
              </a:rPr>
              <a:t>ocial?</a:t>
            </a:r>
          </a:p>
          <a:p>
            <a:pPr marL="0" indent="0">
              <a:buNone/>
            </a:pPr>
            <a:endParaRPr lang="es-MX" sz="1500" dirty="0" smtClean="0">
              <a:solidFill>
                <a:schemeClr val="accent2">
                  <a:lumMod val="75000"/>
                </a:schemeClr>
              </a:solidFill>
            </a:endParaRPr>
          </a:p>
          <a:p>
            <a:pPr marL="0" indent="0" algn="just">
              <a:buNone/>
            </a:pPr>
            <a:r>
              <a:rPr lang="es-MX" dirty="0" smtClean="0">
                <a:solidFill>
                  <a:schemeClr val="accent2">
                    <a:lumMod val="75000"/>
                  </a:schemeClr>
                </a:solidFill>
              </a:rPr>
              <a:t>Son las formas de organización social constituidas por los beneficiarios de los programas de desarrollo social a cargo de las dependencias y entidades de la Administración Pública Federal, para el seguimiento, supervisión y vigilancia de la ejecución de dichos programas, del cumplimiento de las metas y acciones comprometidas en éstos, así como de la correcta aplicación de los recursos asignados a los mismos.”</a:t>
            </a:r>
            <a:endParaRPr lang="es-MX" dirty="0">
              <a:solidFill>
                <a:schemeClr val="accent2">
                  <a:lumMod val="75000"/>
                </a:schemeClr>
              </a:solidFill>
            </a:endParaRPr>
          </a:p>
        </p:txBody>
      </p:sp>
      <p:pic>
        <p:nvPicPr>
          <p:cNvPr id="8" name="Imagen 7"/>
          <p:cNvPicPr>
            <a:picLocks noChangeAspect="1"/>
          </p:cNvPicPr>
          <p:nvPr/>
        </p:nvPicPr>
        <p:blipFill rotWithShape="1">
          <a:blip r:embed="rId2"/>
          <a:srcRect t="23524" b="23963"/>
          <a:stretch/>
        </p:blipFill>
        <p:spPr>
          <a:xfrm>
            <a:off x="342126" y="347382"/>
            <a:ext cx="1857375" cy="975360"/>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pic>
        <p:nvPicPr>
          <p:cNvPr id="10244" name="Picture 4" descr="COMITÉ | TRANSPARENC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8228" y="4591784"/>
            <a:ext cx="4007872" cy="235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632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2"/>
          <a:srcRect t="46676" b="27225"/>
          <a:stretch/>
        </p:blipFill>
        <p:spPr>
          <a:xfrm>
            <a:off x="0" y="0"/>
            <a:ext cx="12192000" cy="1301929"/>
          </a:xfrm>
          <a:prstGeom prst="rect">
            <a:avLst/>
          </a:prstGeom>
        </p:spPr>
      </p:pic>
      <p:sp>
        <p:nvSpPr>
          <p:cNvPr id="3" name="Marcador de contenido 2"/>
          <p:cNvSpPr>
            <a:spLocks noGrp="1"/>
          </p:cNvSpPr>
          <p:nvPr>
            <p:ph idx="1"/>
          </p:nvPr>
        </p:nvSpPr>
        <p:spPr>
          <a:xfrm>
            <a:off x="838200" y="1296392"/>
            <a:ext cx="10515600" cy="4351338"/>
          </a:xfrm>
        </p:spPr>
        <p:txBody>
          <a:bodyPr>
            <a:normAutofit lnSpcReduction="10000"/>
          </a:bodyPr>
          <a:lstStyle/>
          <a:p>
            <a:pPr marL="0" indent="0">
              <a:buNone/>
            </a:pPr>
            <a:r>
              <a:rPr lang="es-MX" sz="2600" dirty="0" smtClean="0">
                <a:solidFill>
                  <a:schemeClr val="accent2">
                    <a:lumMod val="75000"/>
                  </a:schemeClr>
                </a:solidFill>
              </a:rPr>
              <a:t>Actividades Del Comité De Contraloría Social </a:t>
            </a:r>
          </a:p>
          <a:p>
            <a:pPr marL="0" indent="0" algn="just">
              <a:buNone/>
            </a:pPr>
            <a:endParaRPr lang="es-MX" sz="900" dirty="0" smtClean="0">
              <a:solidFill>
                <a:schemeClr val="accent2">
                  <a:lumMod val="75000"/>
                </a:schemeClr>
              </a:solidFill>
            </a:endParaRPr>
          </a:p>
          <a:p>
            <a:pPr marL="0" indent="0" algn="just">
              <a:buNone/>
            </a:pPr>
            <a:r>
              <a:rPr lang="es-MX" dirty="0" smtClean="0">
                <a:solidFill>
                  <a:schemeClr val="accent2">
                    <a:lumMod val="75000"/>
                  </a:schemeClr>
                </a:solidFill>
              </a:rPr>
              <a:t>El RCS es el encargado de coordinar, dar las facilidades necesarias para la conformación de los Comités y de registrar en el SICS lo referente a la contraloría social. Dichos Comités deben registrarse en el SICS y el Responsable de Contraloría Social debe conservar la constancia de registro que emite el sistema y entregar copia de dicha constancia al Comité de Contraloría Social. El RCS deberá celebrar reuniones por ejercicio fiscal, adicionales a las organizadas para constituir los comités y para la entrega-recepción del apoyo, al término de las reuniones, se levantará una minuta que será firmada, al menos, por un integrante del comité, un beneficiario y por el RCS.</a:t>
            </a:r>
            <a:endParaRPr lang="es-MX" dirty="0">
              <a:solidFill>
                <a:schemeClr val="accent2">
                  <a:lumMod val="75000"/>
                </a:schemeClr>
              </a:solidFill>
            </a:endParaRPr>
          </a:p>
        </p:txBody>
      </p:sp>
      <p:pic>
        <p:nvPicPr>
          <p:cNvPr id="7" name="Imagen 6"/>
          <p:cNvPicPr>
            <a:picLocks noChangeAspect="1"/>
          </p:cNvPicPr>
          <p:nvPr/>
        </p:nvPicPr>
        <p:blipFill rotWithShape="1">
          <a:blip r:embed="rId3"/>
          <a:srcRect t="23524" b="23963"/>
          <a:stretch/>
        </p:blipFill>
        <p:spPr>
          <a:xfrm>
            <a:off x="568549" y="5642193"/>
            <a:ext cx="1857375" cy="975360"/>
          </a:xfrm>
          <a:prstGeom prst="rect">
            <a:avLst/>
          </a:prstGeom>
        </p:spPr>
      </p:pic>
      <p:pic>
        <p:nvPicPr>
          <p:cNvPr id="8" name="Picture 2" descr="Contraloría Social | El Colegio de Sono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9312" y="5452526"/>
            <a:ext cx="3362688" cy="1165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147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4273" y="1109896"/>
            <a:ext cx="10515600" cy="4351338"/>
          </a:xfrm>
        </p:spPr>
        <p:txBody>
          <a:bodyPr>
            <a:normAutofit lnSpcReduction="10000"/>
          </a:bodyPr>
          <a:lstStyle/>
          <a:p>
            <a:pPr marL="0" indent="0">
              <a:buNone/>
            </a:pPr>
            <a:endParaRPr lang="es-MX" sz="1000" dirty="0" smtClean="0">
              <a:solidFill>
                <a:schemeClr val="accent2">
                  <a:lumMod val="75000"/>
                </a:schemeClr>
              </a:solidFill>
            </a:endParaRPr>
          </a:p>
          <a:p>
            <a:pPr marL="0" indent="0">
              <a:buNone/>
            </a:pPr>
            <a:r>
              <a:rPr lang="es-MX" dirty="0" smtClean="0">
                <a:solidFill>
                  <a:schemeClr val="accent2">
                    <a:lumMod val="75000"/>
                  </a:schemeClr>
                </a:solidFill>
              </a:rPr>
              <a:t>Capacitación y Asesoría</a:t>
            </a:r>
          </a:p>
          <a:p>
            <a:pPr marL="0" indent="0">
              <a:buNone/>
            </a:pPr>
            <a:endParaRPr lang="es-MX" sz="1500" dirty="0" smtClean="0">
              <a:solidFill>
                <a:schemeClr val="accent2">
                  <a:lumMod val="75000"/>
                </a:schemeClr>
              </a:solidFill>
            </a:endParaRPr>
          </a:p>
          <a:p>
            <a:pPr marL="0" indent="0" algn="just">
              <a:buNone/>
            </a:pPr>
            <a:r>
              <a:rPr lang="es-MX" dirty="0" smtClean="0">
                <a:solidFill>
                  <a:schemeClr val="accent2">
                    <a:lumMod val="75000"/>
                  </a:schemeClr>
                </a:solidFill>
              </a:rPr>
              <a:t>En cada IPES, los beneficiarios y los Comités serán asesorados y capacitados dentro de las instalaciones de las propias IPES en donde se ejecute el Programa por el Responsable de Contraloría Social en lo que se refiere a la promoción de las actividades de Contraloría Social, el llenado del Informe del Comité de Contraloría Social, y lo que se requiera para que pueda cumplir adecuadamente con las actividades de contraloría social. Cabe indicar que, todas las capacitaciones y asesorías impartidas por la Instancia Normativa y por los RCS se deben capturar en el SICS.</a:t>
            </a:r>
            <a:endParaRPr lang="es-MX" dirty="0">
              <a:solidFill>
                <a:schemeClr val="accent2">
                  <a:lumMod val="75000"/>
                </a:schemeClr>
              </a:solidFill>
            </a:endParaRPr>
          </a:p>
        </p:txBody>
      </p:sp>
      <p:pic>
        <p:nvPicPr>
          <p:cNvPr id="8" name="Imagen 7"/>
          <p:cNvPicPr>
            <a:picLocks noChangeAspect="1"/>
          </p:cNvPicPr>
          <p:nvPr/>
        </p:nvPicPr>
        <p:blipFill rotWithShape="1">
          <a:blip r:embed="rId2"/>
          <a:srcRect t="23524" b="23963"/>
          <a:stretch/>
        </p:blipFill>
        <p:spPr>
          <a:xfrm>
            <a:off x="342126" y="347382"/>
            <a:ext cx="1857375" cy="975360"/>
          </a:xfrm>
          <a:prstGeom prst="rect">
            <a:avLst/>
          </a:prstGeom>
        </p:spPr>
      </p:pic>
      <p:pic>
        <p:nvPicPr>
          <p:cNvPr id="9" name="Picture 2" descr="Contraloría Social | El Colegio de Son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9312" y="252549"/>
            <a:ext cx="3362688" cy="1165027"/>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rotWithShape="1">
          <a:blip r:embed="rId4"/>
          <a:srcRect t="46676" b="27225"/>
          <a:stretch/>
        </p:blipFill>
        <p:spPr>
          <a:xfrm rot="10800000">
            <a:off x="0" y="5556068"/>
            <a:ext cx="12192000" cy="1301929"/>
          </a:xfrm>
          <a:prstGeom prst="rect">
            <a:avLst/>
          </a:prstGeom>
        </p:spPr>
      </p:pic>
    </p:spTree>
    <p:extLst>
      <p:ext uri="{BB962C8B-B14F-4D97-AF65-F5344CB8AC3E}">
        <p14:creationId xmlns:p14="http://schemas.microsoft.com/office/powerpoint/2010/main" val="3617700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rotWithShape="1">
          <a:blip r:embed="rId2"/>
          <a:srcRect t="46676" b="27225"/>
          <a:stretch/>
        </p:blipFill>
        <p:spPr>
          <a:xfrm>
            <a:off x="0" y="0"/>
            <a:ext cx="12192000" cy="1301929"/>
          </a:xfrm>
          <a:prstGeom prst="rect">
            <a:avLst/>
          </a:prstGeom>
        </p:spPr>
      </p:pic>
      <p:pic>
        <p:nvPicPr>
          <p:cNvPr id="11" name="Picture 2" descr="Contraloría Social | El Colegio de Sonora"/>
          <p:cNvPicPr>
            <a:picLocks noChangeAspect="1" noChangeArrowheads="1"/>
          </p:cNvPicPr>
          <p:nvPr/>
        </p:nvPicPr>
        <p:blipFill rotWithShape="1">
          <a:blip r:embed="rId3">
            <a:extLst>
              <a:ext uri="{28A0092B-C50C-407E-A947-70E740481C1C}">
                <a14:useLocalDpi xmlns:a14="http://schemas.microsoft.com/office/drawing/2010/main" val="0"/>
              </a:ext>
            </a:extLst>
          </a:blip>
          <a:srcRect r="7510"/>
          <a:stretch/>
        </p:blipFill>
        <p:spPr bwMode="auto">
          <a:xfrm>
            <a:off x="8977355" y="5570320"/>
            <a:ext cx="3110142" cy="1165027"/>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660241" y="1301929"/>
            <a:ext cx="10515600" cy="4351338"/>
          </a:xfrm>
        </p:spPr>
        <p:txBody>
          <a:bodyPr>
            <a:normAutofit/>
          </a:bodyPr>
          <a:lstStyle/>
          <a:p>
            <a:pPr marL="0" indent="0" algn="just">
              <a:buNone/>
            </a:pPr>
            <a:r>
              <a:rPr lang="es-ES" dirty="0" smtClean="0">
                <a:solidFill>
                  <a:schemeClr val="accent2">
                    <a:lumMod val="75000"/>
                  </a:schemeClr>
                </a:solidFill>
              </a:rPr>
              <a:t>Deberán </a:t>
            </a:r>
            <a:r>
              <a:rPr lang="es-ES" dirty="0">
                <a:solidFill>
                  <a:schemeClr val="accent2">
                    <a:lumMod val="75000"/>
                  </a:schemeClr>
                </a:solidFill>
              </a:rPr>
              <a:t>presentarse, junto con la información de respaldo, en el apartado ubicado en la página: </a:t>
            </a:r>
            <a:endParaRPr lang="es-ES" dirty="0" smtClean="0">
              <a:solidFill>
                <a:schemeClr val="accent2">
                  <a:lumMod val="75000"/>
                </a:schemeClr>
              </a:solidFill>
            </a:endParaRPr>
          </a:p>
          <a:p>
            <a:pPr marL="0" indent="0" algn="just">
              <a:buNone/>
            </a:pPr>
            <a:endParaRPr lang="es-ES" sz="1000" dirty="0" smtClean="0">
              <a:solidFill>
                <a:schemeClr val="accent2">
                  <a:lumMod val="75000"/>
                </a:schemeClr>
              </a:solidFill>
            </a:endParaRPr>
          </a:p>
          <a:p>
            <a:pPr marL="0" indent="0" algn="just">
              <a:buNone/>
            </a:pPr>
            <a:r>
              <a:rPr lang="es-ES" u="sng" dirty="0" smtClean="0">
                <a:solidFill>
                  <a:schemeClr val="accent2">
                    <a:lumMod val="75000"/>
                  </a:schemeClr>
                </a:solidFill>
              </a:rPr>
              <a:t>http</a:t>
            </a:r>
            <a:r>
              <a:rPr lang="es-ES" u="sng" dirty="0">
                <a:solidFill>
                  <a:schemeClr val="accent2">
                    <a:lumMod val="75000"/>
                  </a:schemeClr>
                </a:solidFill>
              </a:rPr>
              <a:t>://desarrolloprofesionaldocente.sems.gob.mx/contraloria_social/ </a:t>
            </a:r>
            <a:endParaRPr lang="es-ES" sz="2000" dirty="0" smtClean="0">
              <a:solidFill>
                <a:schemeClr val="accent2">
                  <a:lumMod val="75000"/>
                </a:schemeClr>
              </a:solidFill>
            </a:endParaRPr>
          </a:p>
          <a:p>
            <a:pPr marL="0" indent="0" algn="just">
              <a:buNone/>
            </a:pPr>
            <a:r>
              <a:rPr lang="es-ES" dirty="0" smtClean="0">
                <a:solidFill>
                  <a:schemeClr val="accent2">
                    <a:lumMod val="75000"/>
                  </a:schemeClr>
                </a:solidFill>
              </a:rPr>
              <a:t>Cabe </a:t>
            </a:r>
            <a:r>
              <a:rPr lang="es-ES" dirty="0">
                <a:solidFill>
                  <a:schemeClr val="accent2">
                    <a:lumMod val="75000"/>
                  </a:schemeClr>
                </a:solidFill>
              </a:rPr>
              <a:t>señalar que conforme se reciban las quejas y denuncias, se compartirán con la Coordinación de Vinculación con Organizaciones Sociales y Civiles, de la Secretaría de la Función Pública (CVOSC), para que ésta dé acompañamiento a quien la realice.</a:t>
            </a:r>
            <a:r>
              <a:rPr lang="es-MX" dirty="0" smtClean="0">
                <a:solidFill>
                  <a:schemeClr val="accent2">
                    <a:lumMod val="75000"/>
                  </a:schemeClr>
                </a:solidFill>
              </a:rPr>
              <a:t>       </a:t>
            </a:r>
          </a:p>
          <a:p>
            <a:pPr marL="0" indent="0" algn="ctr">
              <a:buNone/>
            </a:pPr>
            <a:r>
              <a:rPr lang="es-MX" sz="1800" u="sng" dirty="0">
                <a:solidFill>
                  <a:schemeClr val="accent2">
                    <a:lumMod val="75000"/>
                  </a:schemeClr>
                </a:solidFill>
              </a:rPr>
              <a:t>http://desarrolloprofesionaldocente.sems.gob.mx/contraloria_social/index.php/ctr/quejas_denuncias </a:t>
            </a:r>
            <a:r>
              <a:rPr lang="es-MX" dirty="0">
                <a:solidFill>
                  <a:schemeClr val="accent2">
                    <a:lumMod val="75000"/>
                  </a:schemeClr>
                </a:solidFill>
              </a:rPr>
              <a:t>                         </a:t>
            </a:r>
          </a:p>
        </p:txBody>
      </p:sp>
      <p:sp>
        <p:nvSpPr>
          <p:cNvPr id="6" name="Rectángulo 5"/>
          <p:cNvSpPr/>
          <p:nvPr/>
        </p:nvSpPr>
        <p:spPr>
          <a:xfrm>
            <a:off x="660241" y="754551"/>
            <a:ext cx="3113353" cy="523220"/>
          </a:xfrm>
          <a:prstGeom prst="rect">
            <a:avLst/>
          </a:prstGeom>
        </p:spPr>
        <p:txBody>
          <a:bodyPr wrap="none">
            <a:spAutoFit/>
          </a:bodyPr>
          <a:lstStyle/>
          <a:p>
            <a:r>
              <a:rPr lang="es-MX" sz="2800" dirty="0" smtClean="0">
                <a:solidFill>
                  <a:schemeClr val="accent2">
                    <a:lumMod val="75000"/>
                  </a:schemeClr>
                </a:solidFill>
              </a:rPr>
              <a:t>Quejas </a:t>
            </a:r>
            <a:r>
              <a:rPr lang="es-MX" sz="2800" dirty="0">
                <a:solidFill>
                  <a:schemeClr val="accent2">
                    <a:lumMod val="75000"/>
                  </a:schemeClr>
                </a:solidFill>
              </a:rPr>
              <a:t>y</a:t>
            </a:r>
            <a:r>
              <a:rPr lang="es-MX" sz="2800" dirty="0" smtClean="0">
                <a:solidFill>
                  <a:schemeClr val="accent2">
                    <a:lumMod val="75000"/>
                  </a:schemeClr>
                </a:solidFill>
              </a:rPr>
              <a:t> Denuncias </a:t>
            </a:r>
            <a:endParaRPr lang="es-MX" sz="2800" dirty="0">
              <a:solidFill>
                <a:schemeClr val="accent2">
                  <a:lumMod val="75000"/>
                </a:schemeClr>
              </a:solidFill>
            </a:endParaRPr>
          </a:p>
        </p:txBody>
      </p:sp>
      <p:pic>
        <p:nvPicPr>
          <p:cNvPr id="9" name="Imagen 8"/>
          <p:cNvPicPr>
            <a:picLocks noChangeAspect="1"/>
          </p:cNvPicPr>
          <p:nvPr/>
        </p:nvPicPr>
        <p:blipFill rotWithShape="1">
          <a:blip r:embed="rId4"/>
          <a:srcRect t="23524" b="23963"/>
          <a:stretch/>
        </p:blipFill>
        <p:spPr>
          <a:xfrm>
            <a:off x="359543" y="5570320"/>
            <a:ext cx="1857375" cy="975360"/>
          </a:xfrm>
          <a:prstGeom prst="rect">
            <a:avLst/>
          </a:prstGeom>
        </p:spPr>
      </p:pic>
      <p:pic>
        <p:nvPicPr>
          <p:cNvPr id="2" name="Imagen 1"/>
          <p:cNvPicPr>
            <a:picLocks noChangeAspect="1"/>
          </p:cNvPicPr>
          <p:nvPr/>
        </p:nvPicPr>
        <p:blipFill>
          <a:blip r:embed="rId5"/>
          <a:stretch>
            <a:fillRect/>
          </a:stretch>
        </p:blipFill>
        <p:spPr>
          <a:xfrm>
            <a:off x="4528457" y="5085806"/>
            <a:ext cx="2838993" cy="1698269"/>
          </a:xfrm>
          <a:prstGeom prst="rect">
            <a:avLst/>
          </a:prstGeom>
        </p:spPr>
      </p:pic>
      <p:pic>
        <p:nvPicPr>
          <p:cNvPr id="13" name="Picture 2" descr="Contraloría Social | El Colegio de Sonor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7510"/>
          <a:stretch/>
        </p:blipFill>
        <p:spPr bwMode="auto">
          <a:xfrm rot="20771317">
            <a:off x="5355799" y="6031461"/>
            <a:ext cx="822962" cy="30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805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846</Words>
  <Application>Microsoft Office PowerPoint</Application>
  <PresentationFormat>Panorámica</PresentationFormat>
  <Paragraphs>48</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Montserrat</vt:lpstr>
      <vt:lpstr>Times New Roman</vt:lpstr>
      <vt:lpstr>Tema de Office</vt:lpstr>
      <vt:lpstr>CONTRALORIA SOCIAL  PRODEP UAEH</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CONTRALORIA SOCIAL  PRODEP UAEH</dc:title>
  <dc:creator>DDCHI</dc:creator>
  <cp:lastModifiedBy>UAEH</cp:lastModifiedBy>
  <cp:revision>32</cp:revision>
  <dcterms:created xsi:type="dcterms:W3CDTF">2019-12-12T21:39:29Z</dcterms:created>
  <dcterms:modified xsi:type="dcterms:W3CDTF">2024-06-04T16:42:33Z</dcterms:modified>
</cp:coreProperties>
</file>