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p:cViewPr varScale="1">
        <p:scale>
          <a:sx n="110" d="100"/>
          <a:sy n="110" d="100"/>
        </p:scale>
        <p:origin x="-164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2EC1C2-18CC-431C-B739-87A1D3910BBA}" type="datetimeFigureOut">
              <a:rPr lang="es-MX" smtClean="0"/>
              <a:t>11/10/2010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4296ED-0E50-46F7-888C-DBEB5CC98567}" type="slidenum">
              <a:rPr lang="es-MX" smtClean="0"/>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4B9F320D-B114-468A-94BD-163B6FB8AD7C}" type="slidenum">
              <a:rPr lang="es-MX" smtClean="0"/>
              <a:pPr>
                <a:defRPr/>
              </a:pPr>
              <a:t>2</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EA91E4-B697-44CC-BC3A-653123641B08}" type="slidenum">
              <a:rPr lang="es-ES" smtClean="0">
                <a:solidFill>
                  <a:srgbClr val="000000"/>
                </a:solidFill>
                <a:cs typeface="Arial" charset="0"/>
              </a:rPr>
              <a:pPr fontAlgn="base">
                <a:spcBef>
                  <a:spcPct val="0"/>
                </a:spcBef>
                <a:spcAft>
                  <a:spcPct val="0"/>
                </a:spcAft>
              </a:pPr>
              <a:t>11</a:t>
            </a:fld>
            <a:endParaRPr lang="es-ES" smtClean="0">
              <a:solidFill>
                <a:srgbClr val="000000"/>
              </a:solidFill>
              <a:cs typeface="Arial" charset="0"/>
            </a:endParaRPr>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D3A240D4-3F27-467B-8572-D8C86A4DE1D6}" type="slidenum">
              <a:rPr lang="es-MX" smtClean="0"/>
              <a:pPr>
                <a:defRPr/>
              </a:pPr>
              <a:t>12</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F8C9E31-4E20-4281-A430-323671EAA290}" type="slidenum">
              <a:rPr lang="es-ES" smtClean="0">
                <a:solidFill>
                  <a:srgbClr val="000000"/>
                </a:solidFill>
                <a:cs typeface="Arial" charset="0"/>
              </a:rPr>
              <a:pPr fontAlgn="base">
                <a:spcBef>
                  <a:spcPct val="0"/>
                </a:spcBef>
                <a:spcAft>
                  <a:spcPct val="0"/>
                </a:spcAft>
              </a:pPr>
              <a:t>13</a:t>
            </a:fld>
            <a:endParaRPr lang="es-ES" smtClean="0">
              <a:solidFill>
                <a:srgbClr val="000000"/>
              </a:solidFill>
              <a:cs typeface="Arial" charset="0"/>
            </a:endParaRPr>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96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60F0EA-75DE-4AA3-B392-D5236B7A748A}" type="slidenum">
              <a:rPr lang="es-ES" smtClean="0">
                <a:solidFill>
                  <a:srgbClr val="000000"/>
                </a:solidFill>
                <a:cs typeface="Arial" charset="0"/>
              </a:rPr>
              <a:pPr fontAlgn="base">
                <a:spcBef>
                  <a:spcPct val="0"/>
                </a:spcBef>
                <a:spcAft>
                  <a:spcPct val="0"/>
                </a:spcAft>
              </a:pPr>
              <a:t>14</a:t>
            </a:fld>
            <a:endParaRPr lang="es-ES" smtClean="0">
              <a:solidFill>
                <a:srgbClr val="000000"/>
              </a:solidFill>
              <a:cs typeface="Arial" charset="0"/>
            </a:endParaRPr>
          </a:p>
        </p:txBody>
      </p:sp>
      <p:sp>
        <p:nvSpPr>
          <p:cNvPr id="706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DFA66A-5C05-487F-956B-3D7F87C504AD}" type="slidenum">
              <a:rPr lang="es-ES" smtClean="0"/>
              <a:pPr fontAlgn="base">
                <a:spcBef>
                  <a:spcPct val="0"/>
                </a:spcBef>
                <a:spcAft>
                  <a:spcPct val="0"/>
                </a:spcAft>
                <a:defRPr/>
              </a:pPr>
              <a:t>15</a:t>
            </a:fld>
            <a:endParaRPr lang="es-ES"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CC2C45-0246-4E5A-BC22-3AB365B77D30}" type="slidenum">
              <a:rPr lang="es-ES" smtClean="0"/>
              <a:pPr fontAlgn="base">
                <a:spcBef>
                  <a:spcPct val="0"/>
                </a:spcBef>
                <a:spcAft>
                  <a:spcPct val="0"/>
                </a:spcAft>
                <a:defRPr/>
              </a:pPr>
              <a:t>16</a:t>
            </a:fld>
            <a:endParaRPr lang="es-ES" smtClean="0"/>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B62A87-1F72-47B9-A648-574FA1C5D466}" type="slidenum">
              <a:rPr lang="es-ES" smtClean="0"/>
              <a:pPr fontAlgn="base">
                <a:spcBef>
                  <a:spcPct val="0"/>
                </a:spcBef>
                <a:spcAft>
                  <a:spcPct val="0"/>
                </a:spcAft>
                <a:defRPr/>
              </a:pPr>
              <a:t>17</a:t>
            </a:fld>
            <a:endParaRPr lang="es-ES" smtClean="0"/>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721038B-5987-4D3B-ADEB-9ECD3B313325}" type="slidenum">
              <a:rPr lang="es-ES" smtClean="0">
                <a:solidFill>
                  <a:srgbClr val="000000"/>
                </a:solidFill>
                <a:cs typeface="Arial" charset="0"/>
              </a:rPr>
              <a:pPr fontAlgn="base">
                <a:spcBef>
                  <a:spcPct val="0"/>
                </a:spcBef>
                <a:spcAft>
                  <a:spcPct val="0"/>
                </a:spcAft>
              </a:pPr>
              <a:t>18</a:t>
            </a:fld>
            <a:endParaRPr lang="es-ES" smtClean="0">
              <a:solidFill>
                <a:srgbClr val="000000"/>
              </a:solidFill>
              <a:cs typeface="Arial" charset="0"/>
            </a:endParaRPr>
          </a:p>
        </p:txBody>
      </p:sp>
      <p:sp>
        <p:nvSpPr>
          <p:cNvPr id="747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BB878962-2A90-4B5C-B071-FA17AA81BE45}" type="slidenum">
              <a:rPr lang="es-MX" smtClean="0"/>
              <a:pPr>
                <a:defRPr/>
              </a:pPr>
              <a:t>19</a:t>
            </a:fld>
            <a:endParaRPr 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39982D8C-0C51-46A1-BDDA-8F5D524400CB}" type="slidenum">
              <a:rPr lang="es-MX" smtClean="0"/>
              <a:pPr>
                <a:defRPr/>
              </a:pPr>
              <a:t>20</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053011C5-D48F-445F-A0EE-98E0D3647891}" type="slidenum">
              <a:rPr lang="es-MX" smtClean="0"/>
              <a:pPr>
                <a:defRPr/>
              </a:pPr>
              <a:t>3</a:t>
            </a:fld>
            <a:endParaRPr 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45B3045F-25EF-4FB1-AB10-D77E3BF539AF}" type="slidenum">
              <a:rPr lang="es-MX" smtClean="0"/>
              <a:pPr>
                <a:defRPr/>
              </a:pPr>
              <a:t>21</a:t>
            </a:fld>
            <a:endParaRPr 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2FF0D98A-2233-47F4-A707-590F1981F997}" type="slidenum">
              <a:rPr lang="es-MX" smtClean="0"/>
              <a:pPr>
                <a:defRPr/>
              </a:pPr>
              <a:t>22</a:t>
            </a:fld>
            <a:endParaRPr 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C6C7392F-3323-4E2C-8D96-0781CECFB9BA}" type="slidenum">
              <a:rPr lang="es-MX" smtClean="0"/>
              <a:pPr>
                <a:defRPr/>
              </a:pPr>
              <a:t>23</a:t>
            </a:fld>
            <a:endParaRPr lang="es-MX"/>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39C7064B-4E06-467E-B336-43350BC9CFF4}" type="slidenum">
              <a:rPr lang="es-MX" smtClean="0"/>
              <a:pPr>
                <a:defRPr/>
              </a:pPr>
              <a:t>24</a:t>
            </a:fld>
            <a:endParaRPr lang="es-MX"/>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297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4E3E51BE-6701-4943-9E77-DD66C9240221}" type="slidenum">
              <a:rPr lang="es-MX">
                <a:solidFill>
                  <a:prstClr val="black"/>
                </a:solidFill>
              </a:rPr>
              <a:pPr>
                <a:defRPr/>
              </a:pPr>
              <a:t>25</a:t>
            </a:fld>
            <a:endParaRPr lang="es-MX">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F9FBB32C-631B-4F84-A863-ABAFC9D13059}" type="slidenum">
              <a:rPr lang="es-MX" smtClean="0"/>
              <a:pPr>
                <a:defRPr/>
              </a:pPr>
              <a:t>26</a:t>
            </a:fld>
            <a:endParaRPr 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09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63DF74-FEEE-47BF-9B41-D4C1C952A5A2}" type="slidenum">
              <a:rPr lang="es-MX" smtClean="0"/>
              <a:pPr fontAlgn="base">
                <a:spcBef>
                  <a:spcPct val="0"/>
                </a:spcBef>
                <a:spcAft>
                  <a:spcPct val="0"/>
                </a:spcAft>
                <a:defRPr/>
              </a:pPr>
              <a:t>27</a:t>
            </a:fld>
            <a:endParaRPr 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B6803E2A-64AF-4529-9514-F0E8D81EC856}" type="slidenum">
              <a:rPr lang="es-MX" smtClean="0"/>
              <a:pPr>
                <a:defRPr/>
              </a:pPr>
              <a:t>28</a:t>
            </a:fld>
            <a:endParaRPr 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1AA7BE98-EEDC-458A-898C-5D38758FDCFA}" type="slidenum">
              <a:rPr lang="es-MX" smtClean="0"/>
              <a:pPr>
                <a:defRPr/>
              </a:pPr>
              <a:t>29</a:t>
            </a:fld>
            <a:endParaRPr 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F45AB2D1-6B6B-48FB-9373-4DD17DEFE17E}" type="slidenum">
              <a:rPr lang="es-MX" smtClean="0"/>
              <a:pPr>
                <a:defRPr/>
              </a:pPr>
              <a:t>30</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BB176FB8-BBA4-4E64-9CCC-D263B6321373}" type="slidenum">
              <a:rPr lang="es-MX" smtClean="0"/>
              <a:pPr>
                <a:defRPr/>
              </a:pPr>
              <a:t>4</a:t>
            </a:fld>
            <a:endParaRPr 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AAC870DE-BE29-4351-BBAB-405EF5E986C8}" type="slidenum">
              <a:rPr lang="es-MX" smtClean="0"/>
              <a:pPr>
                <a:defRPr/>
              </a:pPr>
              <a:t>31</a:t>
            </a:fld>
            <a:endParaRPr 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20F4CAB3-2C13-4724-AB5E-D30A94F6492A}" type="slidenum">
              <a:rPr lang="es-MX" smtClean="0"/>
              <a:pPr>
                <a:defRPr/>
              </a:pPr>
              <a:t>32</a:t>
            </a:fld>
            <a:endParaRPr lang="es-MX"/>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011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EFE12C7D-8149-43C7-A38A-2CF02F0C9620}" type="slidenum">
              <a:rPr lang="es-MX" smtClean="0"/>
              <a:pPr>
                <a:defRPr/>
              </a:pPr>
              <a:t>33</a:t>
            </a:fld>
            <a:endParaRPr 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E9C4F4B4-724D-487F-93B8-36F61300B1AC}" type="slidenum">
              <a:rPr lang="es-MX" smtClean="0"/>
              <a:pPr>
                <a:defRPr/>
              </a:pPr>
              <a:t>34</a:t>
            </a:fld>
            <a:endParaRPr 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216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8D3FB85F-2805-4C07-93F5-C82391366794}" type="slidenum">
              <a:rPr lang="es-MX" smtClean="0"/>
              <a:pPr>
                <a:defRPr/>
              </a:pPr>
              <a:t>35</a:t>
            </a:fld>
            <a:endParaRPr 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318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8E407C05-546D-4DB6-8711-D6C248965E6A}" type="slidenum">
              <a:rPr lang="es-MX" smtClean="0"/>
              <a:pPr>
                <a:defRPr/>
              </a:pPr>
              <a:t>36</a:t>
            </a:fld>
            <a:endParaRPr 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421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5B46CDDF-B2C5-46E9-AD44-7A5BF1C2DF01}" type="slidenum">
              <a:rPr lang="es-MX" smtClean="0"/>
              <a:pPr>
                <a:defRPr/>
              </a:pPr>
              <a:t>37</a:t>
            </a:fld>
            <a:endParaRPr 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523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10BB7745-C1B8-4E82-BA9E-744A5A26D867}" type="slidenum">
              <a:rPr lang="es-MX" smtClean="0"/>
              <a:pPr>
                <a:defRPr/>
              </a:pPr>
              <a:t>38</a:t>
            </a:fld>
            <a:endParaRPr 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625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5A567305-4691-45A2-A92E-B88AD1BF7156}" type="slidenum">
              <a:rPr lang="es-MX" smtClean="0"/>
              <a:pPr>
                <a:defRPr/>
              </a:pPr>
              <a:t>39</a:t>
            </a:fld>
            <a:endParaRPr 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728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8B4CF3D6-743B-4E6D-A8A8-1AC48776451C}" type="slidenum">
              <a:rPr lang="es-MX" smtClean="0"/>
              <a:pPr>
                <a:defRPr/>
              </a:pPr>
              <a:t>40</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41433C04-1062-4E0D-AEB6-B5758B58418A}" type="slidenum">
              <a:rPr lang="es-MX" smtClean="0"/>
              <a:pPr>
                <a:defRPr/>
              </a:pPr>
              <a:t>5</a:t>
            </a:fld>
            <a:endParaRPr 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830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0C57D136-9929-4DEA-B142-CD251A3B70F8}" type="slidenum">
              <a:rPr lang="es-MX" smtClean="0"/>
              <a:pPr>
                <a:defRPr/>
              </a:pPr>
              <a:t>41</a:t>
            </a:fld>
            <a:endParaRPr 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933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75976E3D-EC48-400C-907D-4C05227D61AF}" type="slidenum">
              <a:rPr lang="es-MX" smtClean="0"/>
              <a:pPr>
                <a:defRPr/>
              </a:pPr>
              <a:t>42</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AEE31871-5AFC-4AD8-8824-E039B8E224D6}" type="slidenum">
              <a:rPr lang="es-MX" smtClean="0"/>
              <a:pPr>
                <a:defRPr/>
              </a:pPr>
              <a:t>6</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0F03547C-4E28-47FE-B36D-3C6508B417CB}" type="slidenum">
              <a:rPr lang="es-MX" smtClean="0"/>
              <a:pPr>
                <a:defRPr/>
              </a:pPr>
              <a:t>7</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F4400C51-9B8E-439E-BDED-DD4D7B378DEC}" type="slidenum">
              <a:rPr lang="es-MX" smtClean="0"/>
              <a:pPr>
                <a:defRPr/>
              </a:pPr>
              <a:t>8</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MX" smtClean="0"/>
          </a:p>
        </p:txBody>
      </p:sp>
      <p:sp>
        <p:nvSpPr>
          <p:cNvPr id="4" name="3 Marcador de número de diapositiva"/>
          <p:cNvSpPr>
            <a:spLocks noGrp="1"/>
          </p:cNvSpPr>
          <p:nvPr>
            <p:ph type="sldNum" sz="quarter" idx="5"/>
          </p:nvPr>
        </p:nvSpPr>
        <p:spPr/>
        <p:txBody>
          <a:bodyPr/>
          <a:lstStyle/>
          <a:p>
            <a:pPr>
              <a:defRPr/>
            </a:pPr>
            <a:fld id="{D1F449D6-E685-4522-AC48-FECB68B7AA63}" type="slidenum">
              <a:rPr lang="es-MX" smtClean="0"/>
              <a:pPr>
                <a:defRPr/>
              </a:pPr>
              <a:t>9</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5433B51-2908-4F25-B066-4AF8FE299ACE}" type="slidenum">
              <a:rPr lang="es-ES" smtClean="0">
                <a:solidFill>
                  <a:srgbClr val="000000"/>
                </a:solidFill>
                <a:cs typeface="Arial" charset="0"/>
              </a:rPr>
              <a:pPr fontAlgn="base">
                <a:spcBef>
                  <a:spcPct val="0"/>
                </a:spcBef>
                <a:spcAft>
                  <a:spcPct val="0"/>
                </a:spcAft>
              </a:pPr>
              <a:t>10</a:t>
            </a:fld>
            <a:endParaRPr lang="es-ES" smtClean="0">
              <a:solidFill>
                <a:srgbClr val="000000"/>
              </a:solidFill>
              <a:cs typeface="Arial" charset="0"/>
            </a:endParaRPr>
          </a:p>
        </p:txBody>
      </p:sp>
      <p:sp>
        <p:nvSpPr>
          <p:cNvPr id="665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AE8153F-5606-44E6-B571-4A6DEBA0C316}" type="datetimeFigureOut">
              <a:rPr lang="es-MX" smtClean="0"/>
              <a:pPr/>
              <a:t>11/10/2010</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7C7E02-2AB7-4A45-97F3-E923617C8BD1}"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E8153F-5606-44E6-B571-4A6DEBA0C316}" type="datetimeFigureOut">
              <a:rPr lang="es-MX" smtClean="0"/>
              <a:pPr/>
              <a:t>11/10/2010</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C7E02-2AB7-4A45-97F3-E923617C8BD1}"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85918" y="428604"/>
            <a:ext cx="6143668" cy="461665"/>
          </a:xfrm>
          <a:prstGeom prst="rect">
            <a:avLst/>
          </a:prstGeom>
          <a:noFill/>
        </p:spPr>
        <p:txBody>
          <a:bodyPr wrap="square" rtlCol="0">
            <a:spAutoFit/>
          </a:bodyPr>
          <a:lstStyle/>
          <a:p>
            <a:pPr algn="ctr"/>
            <a:r>
              <a:rPr lang="es-MX" sz="2400" b="1" dirty="0" smtClean="0">
                <a:solidFill>
                  <a:schemeClr val="bg1"/>
                </a:solidFill>
              </a:rPr>
              <a:t>Universidad Autónoma del Estado de Hidalgo</a:t>
            </a:r>
            <a:endParaRPr lang="es-MX" sz="2400" b="1" dirty="0">
              <a:solidFill>
                <a:schemeClr val="bg1"/>
              </a:solidFill>
            </a:endParaRPr>
          </a:p>
        </p:txBody>
      </p:sp>
      <p:sp>
        <p:nvSpPr>
          <p:cNvPr id="5" name="4 CuadroTexto"/>
          <p:cNvSpPr txBox="1"/>
          <p:nvPr/>
        </p:nvSpPr>
        <p:spPr>
          <a:xfrm>
            <a:off x="1928794" y="1261576"/>
            <a:ext cx="6143668" cy="738664"/>
          </a:xfrm>
          <a:prstGeom prst="rect">
            <a:avLst/>
          </a:prstGeom>
          <a:noFill/>
        </p:spPr>
        <p:txBody>
          <a:bodyPr wrap="square" rtlCol="0">
            <a:spAutoFit/>
          </a:bodyPr>
          <a:lstStyle/>
          <a:p>
            <a:pPr algn="ctr"/>
            <a:r>
              <a:rPr lang="es-MX" sz="2400" b="1" dirty="0" smtClean="0">
                <a:solidFill>
                  <a:schemeClr val="bg1"/>
                </a:solidFill>
              </a:rPr>
              <a:t>Dirección General de Planeación </a:t>
            </a:r>
          </a:p>
          <a:p>
            <a:pPr algn="ctr"/>
            <a:r>
              <a:rPr lang="es-MX" b="1" dirty="0" smtClean="0">
                <a:solidFill>
                  <a:schemeClr val="bg1"/>
                </a:solidFill>
              </a:rPr>
              <a:t>Dirección de Estudios Estratégicos y Desarrollo Institucional</a:t>
            </a:r>
            <a:endParaRPr lang="es-MX" b="1" dirty="0">
              <a:solidFill>
                <a:schemeClr val="bg1"/>
              </a:solidFill>
            </a:endParaRPr>
          </a:p>
        </p:txBody>
      </p:sp>
      <p:pic>
        <p:nvPicPr>
          <p:cNvPr id="8" name="7 Imagen" descr="Untitled-2.png"/>
          <p:cNvPicPr>
            <a:picLocks noChangeAspect="1"/>
          </p:cNvPicPr>
          <p:nvPr/>
        </p:nvPicPr>
        <p:blipFill>
          <a:blip r:embed="rId2" cstate="print"/>
          <a:stretch>
            <a:fillRect/>
          </a:stretch>
        </p:blipFill>
        <p:spPr>
          <a:xfrm>
            <a:off x="714348" y="357166"/>
            <a:ext cx="823504" cy="1080849"/>
          </a:xfrm>
          <a:prstGeom prst="rect">
            <a:avLst/>
          </a:prstGeom>
        </p:spPr>
      </p:pic>
      <p:sp>
        <p:nvSpPr>
          <p:cNvPr id="6" name="5 CuadroTexto"/>
          <p:cNvSpPr txBox="1"/>
          <p:nvPr/>
        </p:nvSpPr>
        <p:spPr>
          <a:xfrm>
            <a:off x="3131840" y="3501008"/>
            <a:ext cx="3251018" cy="1015663"/>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s-MX"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PAO 2011</a:t>
            </a:r>
            <a:endParaRPr lang="es-MX"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692696"/>
            <a:ext cx="8553594" cy="4433340"/>
          </a:xfrm>
          <a:prstGeom prst="round2SameRect">
            <a:avLst/>
          </a:prstGeom>
          <a:noFill/>
          <a:ln>
            <a:solidFill>
              <a:schemeClr val="bg1">
                <a:lumMod val="50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just">
              <a:lnSpc>
                <a:spcPct val="80000"/>
              </a:lnSpc>
              <a:buClr>
                <a:schemeClr val="accent1">
                  <a:lumMod val="75000"/>
                </a:schemeClr>
              </a:buClr>
              <a:buFont typeface="Wingdings" pitchFamily="2" charset="2"/>
              <a:buChar char="Ø"/>
              <a:defRPr/>
            </a:pPr>
            <a:r>
              <a:rPr lang="es-MX" sz="2800" dirty="0">
                <a:solidFill>
                  <a:schemeClr val="bg1"/>
                </a:solidFill>
              </a:rPr>
              <a:t> El Programa Anual Operativo de las Dependencias Académicas debe ser formulado integralmente  por lo que en su elaboración  es recomendable que participen  el director, los secretarios, los jefes de las áreas académicas, los líderes de los cuerpos académicos, los responsables de los PE, y el coordinador de planeación de los institutos,   escuelas superiores y preparatorias.</a:t>
            </a:r>
          </a:p>
          <a:p>
            <a:pPr algn="just">
              <a:lnSpc>
                <a:spcPct val="80000"/>
              </a:lnSpc>
              <a:buClr>
                <a:schemeClr val="accent1">
                  <a:lumMod val="75000"/>
                </a:schemeClr>
              </a:buClr>
              <a:buFont typeface="Wingdings" pitchFamily="2" charset="2"/>
              <a:buChar char="ü"/>
              <a:defRPr/>
            </a:pPr>
            <a:endParaRPr lang="es-MX" sz="2800" dirty="0">
              <a:solidFill>
                <a:schemeClr val="bg1"/>
              </a:solidFill>
            </a:endParaRPr>
          </a:p>
          <a:p>
            <a:pPr algn="just">
              <a:lnSpc>
                <a:spcPct val="80000"/>
              </a:lnSpc>
              <a:defRPr/>
            </a:pPr>
            <a:r>
              <a:rPr lang="es-MX" sz="2800" dirty="0">
                <a:solidFill>
                  <a:schemeClr val="bg1"/>
                </a:solidFill>
              </a:rPr>
              <a:t>Los proyectos que integren su PAO deberán estar en concordancia con los ejes y objetivos estratégicos del Plan de Desarrollo Institucional.</a:t>
            </a:r>
            <a:endParaRPr lang="es-MX" sz="2800"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95536" y="620688"/>
            <a:ext cx="8553594" cy="4226838"/>
          </a:xfrm>
          <a:prstGeom prst="round2SameRect">
            <a:avLst/>
          </a:prstGeom>
          <a:noFill/>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just">
              <a:lnSpc>
                <a:spcPct val="80000"/>
              </a:lnSpc>
              <a:buClr>
                <a:schemeClr val="accent1">
                  <a:lumMod val="75000"/>
                </a:schemeClr>
              </a:buClr>
              <a:buFont typeface="Wingdings" pitchFamily="2" charset="2"/>
              <a:buChar char="Ø"/>
              <a:defRPr/>
            </a:pPr>
            <a:r>
              <a:rPr lang="es-MX" sz="3200" dirty="0">
                <a:solidFill>
                  <a:schemeClr val="bg1"/>
                </a:solidFill>
              </a:rPr>
              <a:t> El Programa Anual Operativo de las Dependencias de Gestión también debe ser integral por lo que deben participar en su elaboración el titular de la dependencia y las personas que él crea conveniente, buscando ampliar la participación dentro de su área. </a:t>
            </a:r>
          </a:p>
          <a:p>
            <a:pPr algn="just">
              <a:lnSpc>
                <a:spcPct val="80000"/>
              </a:lnSpc>
              <a:buClr>
                <a:schemeClr val="accent1">
                  <a:lumMod val="75000"/>
                </a:schemeClr>
              </a:buClr>
              <a:defRPr/>
            </a:pPr>
            <a:endParaRPr lang="es-MX" sz="3200" dirty="0">
              <a:solidFill>
                <a:schemeClr val="bg1"/>
              </a:solidFill>
            </a:endParaRPr>
          </a:p>
          <a:p>
            <a:pPr algn="just">
              <a:lnSpc>
                <a:spcPct val="80000"/>
              </a:lnSpc>
              <a:defRPr/>
            </a:pPr>
            <a:r>
              <a:rPr lang="es-MX" sz="3200" dirty="0">
                <a:solidFill>
                  <a:schemeClr val="bg1"/>
                </a:solidFill>
              </a:rPr>
              <a:t>Los proyectos que integren su PAO deberán estar en concordancia con los ejes y objetivos estratégicos del Plan de Desarrollo Institucional.</a:t>
            </a:r>
            <a:endParaRPr lang="es-MX" sz="3200"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7 Grupo"/>
          <p:cNvGrpSpPr>
            <a:grpSpLocks/>
          </p:cNvGrpSpPr>
          <p:nvPr/>
        </p:nvGrpSpPr>
        <p:grpSpPr bwMode="auto">
          <a:xfrm>
            <a:off x="285750" y="980728"/>
            <a:ext cx="8858250" cy="5072062"/>
            <a:chOff x="142844" y="857232"/>
            <a:chExt cx="8858312" cy="5483349"/>
          </a:xfrm>
        </p:grpSpPr>
        <p:sp>
          <p:nvSpPr>
            <p:cNvPr id="16" name="15 Elipse"/>
            <p:cNvSpPr/>
            <p:nvPr/>
          </p:nvSpPr>
          <p:spPr>
            <a:xfrm>
              <a:off x="142844" y="857232"/>
              <a:ext cx="8858312" cy="5483349"/>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bg1"/>
                </a:solidFill>
              </a:endParaRPr>
            </a:p>
          </p:txBody>
        </p:sp>
        <p:sp>
          <p:nvSpPr>
            <p:cNvPr id="17" name="16 CuadroTexto"/>
            <p:cNvSpPr txBox="1"/>
            <p:nvPr/>
          </p:nvSpPr>
          <p:spPr>
            <a:xfrm>
              <a:off x="642910" y="1357298"/>
              <a:ext cx="7715304" cy="4591694"/>
            </a:xfrm>
            <a:prstGeom prst="rect">
              <a:avLst/>
            </a:prstGeom>
            <a:noFill/>
          </p:spPr>
          <p:txBody>
            <a:bodyPr>
              <a:spAutoFit/>
            </a:bodyPr>
            <a:lstStyle/>
            <a:p>
              <a:pPr marL="342900" indent="-342900" algn="ctr">
                <a:lnSpc>
                  <a:spcPct val="80000"/>
                </a:lnSpc>
                <a:spcBef>
                  <a:spcPct val="20000"/>
                </a:spcBef>
                <a:buClr>
                  <a:schemeClr val="accent1">
                    <a:lumMod val="75000"/>
                  </a:schemeClr>
                </a:buClr>
                <a:buSzPct val="70000"/>
                <a:buFont typeface="Wingdings" pitchFamily="2" charset="2"/>
                <a:buChar char="Ø"/>
                <a:defRPr/>
              </a:pPr>
              <a:r>
                <a:rPr lang="es-MX" sz="3000" dirty="0">
                  <a:solidFill>
                    <a:schemeClr val="bg1"/>
                  </a:solidFill>
                  <a:latin typeface="Arial" pitchFamily="34" charset="0"/>
                  <a:cs typeface="Arial" pitchFamily="34" charset="0"/>
                </a:rPr>
                <a:t>En la elaboración del PAO </a:t>
              </a:r>
            </a:p>
            <a:p>
              <a:pPr marL="342900" indent="-342900" algn="ctr">
                <a:lnSpc>
                  <a:spcPct val="80000"/>
                </a:lnSpc>
                <a:spcBef>
                  <a:spcPct val="20000"/>
                </a:spcBef>
                <a:buClr>
                  <a:schemeClr val="accent1">
                    <a:lumMod val="75000"/>
                  </a:schemeClr>
                </a:buClr>
                <a:buSzPct val="70000"/>
                <a:defRPr/>
              </a:pPr>
              <a:r>
                <a:rPr lang="es-MX" sz="3000" dirty="0">
                  <a:solidFill>
                    <a:schemeClr val="bg1"/>
                  </a:solidFill>
                  <a:latin typeface="Arial" pitchFamily="34" charset="0"/>
                  <a:cs typeface="Arial" pitchFamily="34" charset="0"/>
                </a:rPr>
                <a:t>deben formularse exclusivamente proyectos que correspondan al trabajo recurrente que permitan mantener la operación normal de las dependencias académicas o de gestión de la UAEH</a:t>
              </a:r>
            </a:p>
            <a:p>
              <a:pPr marL="342900" indent="-342900" algn="ctr">
                <a:lnSpc>
                  <a:spcPct val="80000"/>
                </a:lnSpc>
                <a:spcBef>
                  <a:spcPct val="20000"/>
                </a:spcBef>
                <a:buClr>
                  <a:srgbClr val="FFFF00"/>
                </a:buClr>
                <a:buSzPct val="70000"/>
                <a:defRPr/>
              </a:pPr>
              <a:r>
                <a:rPr lang="es-MX" sz="3000" dirty="0">
                  <a:solidFill>
                    <a:schemeClr val="bg1"/>
                  </a:solidFill>
                  <a:latin typeface="Arial" pitchFamily="34" charset="0"/>
                  <a:cs typeface="Arial" pitchFamily="34" charset="0"/>
                </a:rPr>
                <a:t>mismos que conforme al presupuesto disponible serán  financiados con recursos del Fondo Genérico (1100) ó del Fondo Autogenerados (1292)</a:t>
              </a:r>
            </a:p>
            <a:p>
              <a:pPr>
                <a:defRPr/>
              </a:pPr>
              <a:endParaRPr lang="es-MX" dirty="0">
                <a:solidFill>
                  <a:schemeClr val="bg1"/>
                </a:solidFill>
              </a:endParaRPr>
            </a:p>
          </p:txBody>
        </p:sp>
      </p:gr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3 Grupo"/>
          <p:cNvGrpSpPr>
            <a:grpSpLocks/>
          </p:cNvGrpSpPr>
          <p:nvPr/>
        </p:nvGrpSpPr>
        <p:grpSpPr bwMode="auto">
          <a:xfrm>
            <a:off x="142875" y="857250"/>
            <a:ext cx="8858250" cy="5572125"/>
            <a:chOff x="142844" y="857232"/>
            <a:chExt cx="8858312" cy="5715040"/>
          </a:xfrm>
        </p:grpSpPr>
        <p:sp>
          <p:nvSpPr>
            <p:cNvPr id="15" name="14 Elipse"/>
            <p:cNvSpPr/>
            <p:nvPr/>
          </p:nvSpPr>
          <p:spPr>
            <a:xfrm>
              <a:off x="142844" y="857232"/>
              <a:ext cx="8858312" cy="5715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solidFill>
                  <a:schemeClr val="tx1"/>
                </a:solidFill>
              </a:endParaRPr>
            </a:p>
          </p:txBody>
        </p:sp>
        <p:sp>
          <p:nvSpPr>
            <p:cNvPr id="16" name="15 CuadroTexto"/>
            <p:cNvSpPr txBox="1"/>
            <p:nvPr/>
          </p:nvSpPr>
          <p:spPr>
            <a:xfrm>
              <a:off x="571472" y="1736284"/>
              <a:ext cx="7715304" cy="3409241"/>
            </a:xfrm>
            <a:prstGeom prst="rect">
              <a:avLst/>
            </a:prstGeom>
            <a:noFill/>
          </p:spPr>
          <p:txBody>
            <a:bodyPr>
              <a:spAutoFit/>
            </a:bodyPr>
            <a:lstStyle/>
            <a:p>
              <a:pPr marL="342900" indent="-342900" algn="ctr">
                <a:lnSpc>
                  <a:spcPct val="80000"/>
                </a:lnSpc>
                <a:spcBef>
                  <a:spcPct val="20000"/>
                </a:spcBef>
                <a:buClr>
                  <a:schemeClr val="accent1">
                    <a:lumMod val="75000"/>
                  </a:schemeClr>
                </a:buClr>
                <a:buSzPct val="70000"/>
                <a:buFont typeface="Wingdings" pitchFamily="2" charset="2"/>
                <a:buChar char="Ø"/>
                <a:defRPr/>
              </a:pPr>
              <a:r>
                <a:rPr lang="es-MX" sz="3000" dirty="0">
                  <a:solidFill>
                    <a:schemeClr val="bg1"/>
                  </a:solidFill>
                </a:rPr>
                <a:t>Los proyectos referentes a </a:t>
              </a:r>
            </a:p>
            <a:p>
              <a:pPr marL="342900" indent="-342900" algn="ctr">
                <a:lnSpc>
                  <a:spcPct val="80000"/>
                </a:lnSpc>
                <a:spcBef>
                  <a:spcPct val="20000"/>
                </a:spcBef>
                <a:buClr>
                  <a:schemeClr val="accent1">
                    <a:lumMod val="75000"/>
                  </a:schemeClr>
                </a:buClr>
                <a:buSzPct val="70000"/>
                <a:defRPr/>
              </a:pPr>
              <a:r>
                <a:rPr lang="es-MX" sz="3000" dirty="0">
                  <a:solidFill>
                    <a:schemeClr val="bg1"/>
                  </a:solidFill>
                </a:rPr>
                <a:t>acciones de inversión, innovación y desarrollo y consolidación deben ser presentados ante los organismos que otorgan financiamiento específico, como:</a:t>
              </a:r>
            </a:p>
            <a:p>
              <a:pPr marL="342900" indent="-342900" algn="ctr">
                <a:lnSpc>
                  <a:spcPct val="80000"/>
                </a:lnSpc>
                <a:spcBef>
                  <a:spcPct val="20000"/>
                </a:spcBef>
                <a:buClr>
                  <a:schemeClr val="accent1">
                    <a:lumMod val="75000"/>
                  </a:schemeClr>
                </a:buClr>
                <a:buSzPct val="70000"/>
                <a:defRPr/>
              </a:pPr>
              <a:endParaRPr lang="es-MX" sz="3000" dirty="0"/>
            </a:p>
            <a:p>
              <a:pPr marL="342900" indent="-342900" algn="ctr">
                <a:lnSpc>
                  <a:spcPct val="80000"/>
                </a:lnSpc>
                <a:spcBef>
                  <a:spcPct val="20000"/>
                </a:spcBef>
                <a:buClr>
                  <a:srgbClr val="FFFF00"/>
                </a:buClr>
                <a:buSzPct val="70000"/>
                <a:defRPr/>
              </a:pPr>
              <a:r>
                <a:rPr lang="es-MX" sz="3000" dirty="0">
                  <a:solidFill>
                    <a:schemeClr val="bg1"/>
                  </a:solidFill>
                </a:rPr>
                <a:t>PIFI,  </a:t>
              </a:r>
              <a:r>
                <a:rPr lang="es-MX" sz="3000" dirty="0" err="1">
                  <a:solidFill>
                    <a:schemeClr val="bg1"/>
                  </a:solidFill>
                </a:rPr>
                <a:t>ProMEP</a:t>
              </a:r>
              <a:r>
                <a:rPr lang="es-MX" sz="3000" dirty="0">
                  <a:solidFill>
                    <a:schemeClr val="bg1"/>
                  </a:solidFill>
                </a:rPr>
                <a:t>, </a:t>
              </a:r>
              <a:r>
                <a:rPr lang="es-MX" sz="3000" dirty="0" err="1">
                  <a:solidFill>
                    <a:schemeClr val="bg1"/>
                  </a:solidFill>
                </a:rPr>
                <a:t>CONACyT</a:t>
              </a:r>
              <a:r>
                <a:rPr lang="es-MX" sz="3000" dirty="0">
                  <a:solidFill>
                    <a:schemeClr val="bg1"/>
                  </a:solidFill>
                </a:rPr>
                <a:t>, FAM, CONUPE, FIMESUPE, CUPIA, Saneamiento, etc.  </a:t>
              </a:r>
              <a:endParaRPr lang="es-MX" sz="3000" dirty="0">
                <a:solidFill>
                  <a:schemeClr val="bg1"/>
                </a:solidFill>
              </a:endParaRP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3 Grupo"/>
          <p:cNvGrpSpPr>
            <a:grpSpLocks/>
          </p:cNvGrpSpPr>
          <p:nvPr/>
        </p:nvGrpSpPr>
        <p:grpSpPr bwMode="auto">
          <a:xfrm>
            <a:off x="142875" y="857250"/>
            <a:ext cx="8858250" cy="5572125"/>
            <a:chOff x="142844" y="857232"/>
            <a:chExt cx="8858312" cy="5715040"/>
          </a:xfrm>
        </p:grpSpPr>
        <p:sp>
          <p:nvSpPr>
            <p:cNvPr id="15" name="14 Elipse"/>
            <p:cNvSpPr/>
            <p:nvPr/>
          </p:nvSpPr>
          <p:spPr>
            <a:xfrm>
              <a:off x="142844" y="857232"/>
              <a:ext cx="8858312" cy="5715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16" name="15 CuadroTexto"/>
            <p:cNvSpPr txBox="1"/>
            <p:nvPr/>
          </p:nvSpPr>
          <p:spPr>
            <a:xfrm>
              <a:off x="642910" y="2102818"/>
              <a:ext cx="7715304" cy="3503918"/>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marL="342900" indent="-342900" algn="ctr">
                <a:lnSpc>
                  <a:spcPct val="80000"/>
                </a:lnSpc>
                <a:spcBef>
                  <a:spcPct val="20000"/>
                </a:spcBef>
                <a:buClr>
                  <a:schemeClr val="accent1">
                    <a:lumMod val="75000"/>
                  </a:schemeClr>
                </a:buClr>
                <a:buSzPct val="70000"/>
                <a:buFont typeface="Wingdings" pitchFamily="2" charset="2"/>
                <a:buChar char="Ø"/>
                <a:defRPr/>
              </a:pPr>
              <a:r>
                <a:rPr lang="es-MX" sz="3000" b="1" dirty="0">
                  <a:solidFill>
                    <a:schemeClr val="bg1"/>
                  </a:solidFill>
                  <a:effectLst>
                    <a:outerShdw blurRad="38100" dist="38100" dir="2700000" algn="tl">
                      <a:srgbClr val="000000">
                        <a:alpha val="43137"/>
                      </a:srgbClr>
                    </a:outerShdw>
                  </a:effectLst>
                </a:rPr>
                <a:t>En la elaboración de los proyectos del PAO, es importante  que sus metas y acciones planeadas </a:t>
              </a:r>
              <a:r>
                <a:rPr lang="es-MX" sz="3000" b="1" dirty="0">
                  <a:solidFill>
                    <a:srgbClr val="FF0000"/>
                  </a:solidFill>
                  <a:effectLst>
                    <a:outerShdw blurRad="38100" dist="38100" dir="2700000" algn="tl">
                      <a:srgbClr val="000000">
                        <a:alpha val="43137"/>
                      </a:srgbClr>
                    </a:outerShdw>
                  </a:effectLst>
                </a:rPr>
                <a:t>se circunscriban estrictamente a las funciones genéricas que corresponden a cada dependencia, </a:t>
              </a:r>
              <a:r>
                <a:rPr lang="es-MX" sz="3000" b="1" dirty="0">
                  <a:solidFill>
                    <a:schemeClr val="bg1"/>
                  </a:solidFill>
                  <a:effectLst>
                    <a:outerShdw blurRad="38100" dist="38100" dir="2700000" algn="tl">
                      <a:srgbClr val="000000">
                        <a:alpha val="43137"/>
                      </a:srgbClr>
                    </a:outerShdw>
                  </a:effectLst>
                </a:rPr>
                <a:t> evitando así la duplicidad de funciones y la utilización de recursos económicos en otras actividades.</a:t>
              </a:r>
            </a:p>
          </p:txBody>
        </p:sp>
      </p:gr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7 Grupo"/>
          <p:cNvGrpSpPr>
            <a:grpSpLocks/>
          </p:cNvGrpSpPr>
          <p:nvPr/>
        </p:nvGrpSpPr>
        <p:grpSpPr bwMode="auto">
          <a:xfrm>
            <a:off x="142875" y="857250"/>
            <a:ext cx="8858250" cy="5429250"/>
            <a:chOff x="142844" y="474459"/>
            <a:chExt cx="8858312" cy="6200788"/>
          </a:xfrm>
        </p:grpSpPr>
        <p:sp>
          <p:nvSpPr>
            <p:cNvPr id="5" name="4 Elipse"/>
            <p:cNvSpPr/>
            <p:nvPr/>
          </p:nvSpPr>
          <p:spPr>
            <a:xfrm>
              <a:off x="142844" y="474459"/>
              <a:ext cx="8858312" cy="62007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5 CuadroTexto"/>
            <p:cNvSpPr txBox="1"/>
            <p:nvPr/>
          </p:nvSpPr>
          <p:spPr>
            <a:xfrm>
              <a:off x="714348" y="1336485"/>
              <a:ext cx="7929618" cy="5135583"/>
            </a:xfrm>
            <a:prstGeom prst="rect">
              <a:avLst/>
            </a:prstGeom>
            <a:noFill/>
            <a:ln>
              <a:noFill/>
            </a:ln>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lnSpc>
                  <a:spcPct val="80000"/>
                </a:lnSpc>
                <a:buClr>
                  <a:schemeClr val="accent1">
                    <a:lumMod val="75000"/>
                  </a:schemeClr>
                </a:buClr>
                <a:buFont typeface="Wingdings" pitchFamily="2" charset="2"/>
                <a:buChar char="Ø"/>
                <a:defRPr/>
              </a:pPr>
              <a:r>
                <a:rPr lang="es-MX" sz="2700" b="1" dirty="0">
                  <a:solidFill>
                    <a:schemeClr val="bg1"/>
                  </a:solidFill>
                  <a:effectLst>
                    <a:outerShdw blurRad="38100" dist="38100" dir="2700000" algn="tl">
                      <a:srgbClr val="000000">
                        <a:alpha val="43137"/>
                      </a:srgbClr>
                    </a:outerShdw>
                  </a:effectLst>
                </a:rPr>
                <a:t> Los proyectos </a:t>
              </a:r>
              <a:r>
                <a:rPr lang="es-MX" sz="2700" b="1" kern="1800" dirty="0">
                  <a:solidFill>
                    <a:schemeClr val="bg1"/>
                  </a:solidFill>
                  <a:effectLst>
                    <a:outerShdw blurRad="38100" dist="38100" dir="2700000" algn="tl">
                      <a:srgbClr val="000000">
                        <a:alpha val="43137"/>
                      </a:srgbClr>
                    </a:outerShdw>
                  </a:effectLst>
                </a:rPr>
                <a:t>integrantes del </a:t>
              </a:r>
            </a:p>
            <a:p>
              <a:pPr algn="ctr">
                <a:lnSpc>
                  <a:spcPct val="80000"/>
                </a:lnSpc>
                <a:buClr>
                  <a:schemeClr val="accent1">
                    <a:lumMod val="75000"/>
                  </a:schemeClr>
                </a:buClr>
                <a:defRPr/>
              </a:pPr>
              <a:r>
                <a:rPr lang="es-MX" sz="2700" b="1" kern="1800" dirty="0">
                  <a:solidFill>
                    <a:schemeClr val="bg1"/>
                  </a:solidFill>
                  <a:effectLst>
                    <a:outerShdw blurRad="38100" dist="38100" dir="2700000" algn="tl">
                      <a:srgbClr val="000000">
                        <a:alpha val="43137"/>
                      </a:srgbClr>
                    </a:outerShdw>
                  </a:effectLst>
                </a:rPr>
                <a:t>PAO 2011 conservan la estructura que </a:t>
              </a:r>
            </a:p>
            <a:p>
              <a:pPr algn="ctr">
                <a:lnSpc>
                  <a:spcPct val="80000"/>
                </a:lnSpc>
                <a:buClr>
                  <a:schemeClr val="accent1">
                    <a:lumMod val="75000"/>
                  </a:schemeClr>
                </a:buClr>
                <a:defRPr/>
              </a:pPr>
              <a:r>
                <a:rPr lang="es-MX" sz="2700" b="1" kern="1800" dirty="0">
                  <a:solidFill>
                    <a:schemeClr val="bg1"/>
                  </a:solidFill>
                  <a:effectLst>
                    <a:outerShdw blurRad="38100" dist="38100" dir="2700000" algn="tl">
                      <a:srgbClr val="000000">
                        <a:alpha val="43137"/>
                      </a:srgbClr>
                    </a:outerShdw>
                  </a:effectLst>
                </a:rPr>
                <a:t>se ha manejado en ejercicios anteriores, sin embargo ahora los proyectos a financiar con </a:t>
              </a:r>
              <a:r>
                <a:rPr lang="es-MX" sz="2700" b="1" kern="1800" dirty="0">
                  <a:solidFill>
                    <a:srgbClr val="FF9900"/>
                  </a:solidFill>
                  <a:effectLst>
                    <a:outerShdw blurRad="38100" dist="38100" dir="2700000" algn="tl">
                      <a:srgbClr val="000000">
                        <a:alpha val="43137"/>
                      </a:srgbClr>
                    </a:outerShdw>
                  </a:effectLst>
                </a:rPr>
                <a:t>Recursos del Fondo Autogenerados</a:t>
              </a:r>
            </a:p>
            <a:p>
              <a:pPr algn="ctr">
                <a:lnSpc>
                  <a:spcPct val="80000"/>
                </a:lnSpc>
                <a:defRPr/>
              </a:pPr>
              <a:r>
                <a:rPr lang="es-MX" sz="2700" b="1" kern="1800" dirty="0">
                  <a:solidFill>
                    <a:schemeClr val="bg1"/>
                  </a:solidFill>
                  <a:effectLst>
                    <a:outerShdw blurRad="38100" dist="38100" dir="2700000" algn="tl">
                      <a:srgbClr val="000000">
                        <a:alpha val="43137"/>
                      </a:srgbClr>
                    </a:outerShdw>
                  </a:effectLst>
                </a:rPr>
                <a:t>deben </a:t>
              </a:r>
              <a:r>
                <a:rPr lang="es-MX" sz="2700" b="1" kern="1800" dirty="0">
                  <a:solidFill>
                    <a:srgbClr val="FF0000"/>
                  </a:solidFill>
                  <a:effectLst>
                    <a:outerShdw blurRad="38100" dist="38100" dir="2700000" algn="tl">
                      <a:srgbClr val="000000">
                        <a:alpha val="43137"/>
                      </a:srgbClr>
                    </a:outerShdw>
                  </a:effectLst>
                </a:rPr>
                <a:t>separarse por completo </a:t>
              </a:r>
              <a:r>
                <a:rPr lang="es-MX" sz="2700" b="1" kern="1800" dirty="0">
                  <a:solidFill>
                    <a:schemeClr val="bg1"/>
                  </a:solidFill>
                  <a:effectLst>
                    <a:outerShdw blurRad="38100" dist="38100" dir="2700000" algn="tl">
                      <a:srgbClr val="000000">
                        <a:alpha val="43137"/>
                      </a:srgbClr>
                    </a:outerShdw>
                  </a:effectLst>
                </a:rPr>
                <a:t>de los del Fondo Genérico.</a:t>
              </a:r>
            </a:p>
            <a:p>
              <a:pPr algn="ctr">
                <a:lnSpc>
                  <a:spcPct val="80000"/>
                </a:lnSpc>
                <a:defRPr/>
              </a:pPr>
              <a:endParaRPr lang="es-MX" sz="2700" b="1" kern="1800" dirty="0">
                <a:solidFill>
                  <a:srgbClr val="FF9900"/>
                </a:solidFill>
                <a:effectLst>
                  <a:outerShdw blurRad="38100" dist="38100" dir="2700000" algn="tl">
                    <a:srgbClr val="000000">
                      <a:alpha val="43137"/>
                    </a:srgbClr>
                  </a:outerShdw>
                </a:effectLst>
              </a:endParaRPr>
            </a:p>
            <a:p>
              <a:pPr algn="ctr">
                <a:lnSpc>
                  <a:spcPct val="80000"/>
                </a:lnSpc>
                <a:defRPr/>
              </a:pPr>
              <a:r>
                <a:rPr lang="es-MX" sz="2700" b="1" kern="1800" dirty="0">
                  <a:solidFill>
                    <a:srgbClr val="FF9900"/>
                  </a:solidFill>
                  <a:effectLst>
                    <a:outerShdw blurRad="38100" dist="38100" dir="2700000" algn="tl">
                      <a:srgbClr val="000000">
                        <a:alpha val="43137"/>
                      </a:srgbClr>
                    </a:outerShdw>
                  </a:effectLst>
                </a:rPr>
                <a:t> </a:t>
              </a:r>
              <a:r>
                <a:rPr lang="es-MX" sz="2700" b="1" kern="1800" dirty="0">
                  <a:solidFill>
                    <a:schemeClr val="bg1"/>
                  </a:solidFill>
                  <a:effectLst>
                    <a:outerShdw blurRad="38100" dist="38100" dir="2700000" algn="tl">
                      <a:srgbClr val="000000">
                        <a:alpha val="43137"/>
                      </a:srgbClr>
                    </a:outerShdw>
                  </a:effectLst>
                </a:rPr>
                <a:t>“</a:t>
              </a:r>
              <a:r>
                <a:rPr lang="es-MX" sz="2700" b="1" kern="1800" dirty="0">
                  <a:solidFill>
                    <a:srgbClr val="FF0000"/>
                  </a:solidFill>
                  <a:effectLst>
                    <a:outerShdw blurRad="38100" dist="38100" dir="2700000" algn="tl">
                      <a:srgbClr val="000000">
                        <a:alpha val="43137"/>
                      </a:srgbClr>
                    </a:outerShdw>
                  </a:effectLst>
                </a:rPr>
                <a:t>Ningún proyecto  </a:t>
              </a:r>
              <a:r>
                <a:rPr lang="es-MX" sz="2700" b="1" kern="1800" dirty="0">
                  <a:solidFill>
                    <a:schemeClr val="bg1"/>
                  </a:solidFill>
                  <a:effectLst>
                    <a:outerShdw blurRad="38100" dist="38100" dir="2700000" algn="tl">
                      <a:srgbClr val="000000">
                        <a:alpha val="43137"/>
                      </a:srgbClr>
                    </a:outerShdw>
                  </a:effectLst>
                </a:rPr>
                <a:t>debe mezclar esos fondos”</a:t>
              </a:r>
              <a:r>
                <a:rPr lang="es-MX" sz="2700" b="1" kern="1800" dirty="0">
                  <a:solidFill>
                    <a:srgbClr val="FF9900"/>
                  </a:solidFill>
                  <a:effectLst>
                    <a:outerShdw blurRad="38100" dist="38100" dir="2700000" algn="tl">
                      <a:srgbClr val="000000">
                        <a:alpha val="43137"/>
                      </a:srgbClr>
                    </a:outerShdw>
                  </a:effectLst>
                </a:rPr>
                <a:t> </a:t>
              </a:r>
              <a:r>
                <a:rPr lang="es-MX" sz="2700" b="1" kern="1800" dirty="0">
                  <a:solidFill>
                    <a:schemeClr val="bg1"/>
                  </a:solidFill>
                  <a:effectLst>
                    <a:outerShdw blurRad="38100" dist="38100" dir="2700000" algn="tl">
                      <a:srgbClr val="000000">
                        <a:alpha val="43137"/>
                      </a:srgbClr>
                    </a:outerShdw>
                  </a:effectLst>
                </a:rPr>
                <a:t>ya que los criterios para su evaluación y aprobación son </a:t>
              </a:r>
            </a:p>
            <a:p>
              <a:pPr algn="ctr">
                <a:lnSpc>
                  <a:spcPct val="80000"/>
                </a:lnSpc>
                <a:defRPr/>
              </a:pPr>
              <a:r>
                <a:rPr lang="es-MX" sz="2700" b="1" kern="1800" dirty="0">
                  <a:solidFill>
                    <a:schemeClr val="bg2">
                      <a:lumMod val="75000"/>
                    </a:schemeClr>
                  </a:solidFill>
                  <a:effectLst>
                    <a:outerShdw blurRad="38100" dist="38100" dir="2700000" algn="tl">
                      <a:srgbClr val="000000">
                        <a:alpha val="43137"/>
                      </a:srgbClr>
                    </a:outerShdw>
                  </a:effectLst>
                </a:rPr>
                <a:t>totalmente independientes.</a:t>
              </a:r>
            </a:p>
            <a:p>
              <a:pPr>
                <a:defRPr/>
              </a:pPr>
              <a:endParaRPr lang="es-MX" sz="2700" b="1" dirty="0">
                <a:ln w="50800"/>
                <a:solidFill>
                  <a:schemeClr val="bg1">
                    <a:shade val="50000"/>
                  </a:schemeClr>
                </a:solidFill>
                <a:effectLst>
                  <a:outerShdw blurRad="38100" dist="38100" dir="2700000" algn="tl">
                    <a:srgbClr val="000000">
                      <a:alpha val="43137"/>
                    </a:srgbClr>
                  </a:outerShdw>
                </a:effectLst>
              </a:endParaRPr>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5 Grupo"/>
          <p:cNvGrpSpPr>
            <a:grpSpLocks/>
          </p:cNvGrpSpPr>
          <p:nvPr/>
        </p:nvGrpSpPr>
        <p:grpSpPr bwMode="auto">
          <a:xfrm>
            <a:off x="142875" y="857250"/>
            <a:ext cx="8858250" cy="5715000"/>
            <a:chOff x="142844" y="857232"/>
            <a:chExt cx="8858312" cy="5715040"/>
          </a:xfrm>
        </p:grpSpPr>
        <p:sp>
          <p:nvSpPr>
            <p:cNvPr id="4" name="3 Elipse"/>
            <p:cNvSpPr/>
            <p:nvPr/>
          </p:nvSpPr>
          <p:spPr>
            <a:xfrm>
              <a:off x="142844" y="857232"/>
              <a:ext cx="8858312" cy="5715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 name="4 CuadroTexto"/>
            <p:cNvSpPr txBox="1"/>
            <p:nvPr/>
          </p:nvSpPr>
          <p:spPr>
            <a:xfrm>
              <a:off x="714348" y="1428736"/>
              <a:ext cx="7715304" cy="4745915"/>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lnSpc>
                  <a:spcPct val="80000"/>
                </a:lnSpc>
                <a:buClr>
                  <a:schemeClr val="accent1">
                    <a:lumMod val="75000"/>
                  </a:schemeClr>
                </a:buClr>
                <a:buFont typeface="Wingdings" pitchFamily="2" charset="2"/>
                <a:buChar char="Ø"/>
                <a:defRPr/>
              </a:pPr>
              <a:r>
                <a:rPr lang="es-MX" sz="2700" b="1" dirty="0">
                  <a:solidFill>
                    <a:schemeClr val="bg1"/>
                  </a:solidFill>
                  <a:effectLst>
                    <a:outerShdw blurRad="38100" dist="38100" dir="2700000" algn="tl">
                      <a:srgbClr val="000000">
                        <a:alpha val="43137"/>
                      </a:srgbClr>
                    </a:outerShdw>
                  </a:effectLst>
                </a:rPr>
                <a:t> Los proyectos </a:t>
              </a:r>
              <a:r>
                <a:rPr lang="es-MX" sz="2700" b="1" kern="1800" dirty="0">
                  <a:solidFill>
                    <a:schemeClr val="bg1"/>
                  </a:solidFill>
                  <a:effectLst>
                    <a:outerShdw blurRad="38100" dist="38100" dir="2700000" algn="tl">
                      <a:srgbClr val="000000">
                        <a:alpha val="43137"/>
                      </a:srgbClr>
                    </a:outerShdw>
                  </a:effectLst>
                </a:rPr>
                <a:t>que ya cuentan </a:t>
              </a:r>
            </a:p>
            <a:p>
              <a:pPr algn="ctr">
                <a:lnSpc>
                  <a:spcPct val="80000"/>
                </a:lnSpc>
                <a:buClr>
                  <a:schemeClr val="accent1">
                    <a:lumMod val="75000"/>
                  </a:schemeClr>
                </a:buClr>
                <a:defRPr/>
              </a:pPr>
              <a:r>
                <a:rPr lang="es-MX" sz="2700" b="1" kern="1800" dirty="0">
                  <a:solidFill>
                    <a:schemeClr val="bg1"/>
                  </a:solidFill>
                  <a:effectLst>
                    <a:outerShdw blurRad="38100" dist="38100" dir="2700000" algn="tl">
                      <a:srgbClr val="000000">
                        <a:alpha val="43137"/>
                      </a:srgbClr>
                    </a:outerShdw>
                  </a:effectLst>
                </a:rPr>
                <a:t>con financiamiento externo etiquetado mediante Fondos Específicos (1200), como son </a:t>
              </a:r>
            </a:p>
            <a:p>
              <a:pPr algn="ctr">
                <a:lnSpc>
                  <a:spcPct val="80000"/>
                </a:lnSpc>
                <a:defRPr/>
              </a:pPr>
              <a:r>
                <a:rPr lang="es-MX" sz="2700" b="1" kern="1800" dirty="0">
                  <a:solidFill>
                    <a:schemeClr val="bg1"/>
                  </a:solidFill>
                  <a:effectLst>
                    <a:outerShdw blurRad="38100" dist="38100" dir="2700000" algn="tl">
                      <a:srgbClr val="000000">
                        <a:alpha val="43137"/>
                      </a:srgbClr>
                    </a:outerShdw>
                  </a:effectLst>
                </a:rPr>
                <a:t> </a:t>
              </a:r>
              <a:r>
                <a:rPr lang="es-MX" sz="2700" b="1" kern="1800" dirty="0">
                  <a:solidFill>
                    <a:schemeClr val="accent1">
                      <a:lumMod val="75000"/>
                    </a:schemeClr>
                  </a:solidFill>
                  <a:effectLst>
                    <a:outerShdw blurRad="38100" dist="38100" dir="2700000" algn="tl">
                      <a:srgbClr val="000000">
                        <a:alpha val="43137"/>
                      </a:srgbClr>
                    </a:outerShdw>
                  </a:effectLst>
                </a:rPr>
                <a:t>PIFI, </a:t>
              </a:r>
              <a:r>
                <a:rPr lang="es-MX" sz="2700" b="1" kern="1800" dirty="0" err="1">
                  <a:solidFill>
                    <a:schemeClr val="accent1">
                      <a:lumMod val="75000"/>
                    </a:schemeClr>
                  </a:solidFill>
                  <a:effectLst>
                    <a:outerShdw blurRad="38100" dist="38100" dir="2700000" algn="tl">
                      <a:srgbClr val="000000">
                        <a:alpha val="43137"/>
                      </a:srgbClr>
                    </a:outerShdw>
                  </a:effectLst>
                </a:rPr>
                <a:t>ProMEP</a:t>
              </a:r>
              <a:r>
                <a:rPr lang="es-MX" sz="2700" b="1" kern="1800" dirty="0">
                  <a:solidFill>
                    <a:schemeClr val="accent1">
                      <a:lumMod val="75000"/>
                    </a:schemeClr>
                  </a:solidFill>
                  <a:effectLst>
                    <a:outerShdw blurRad="38100" dist="38100" dir="2700000" algn="tl">
                      <a:srgbClr val="000000">
                        <a:alpha val="43137"/>
                      </a:srgbClr>
                    </a:outerShdw>
                  </a:effectLst>
                </a:rPr>
                <a:t>, FAM, CONUPE, FIMESUPE, CUPIA, SANEAMIENTO, etc. </a:t>
              </a:r>
            </a:p>
            <a:p>
              <a:pPr algn="ctr">
                <a:lnSpc>
                  <a:spcPct val="80000"/>
                </a:lnSpc>
                <a:defRPr/>
              </a:pPr>
              <a:r>
                <a:rPr lang="es-MX" sz="2700" b="1" kern="1800" dirty="0">
                  <a:solidFill>
                    <a:srgbClr val="FF0000"/>
                  </a:solidFill>
                  <a:effectLst>
                    <a:outerShdw blurRad="38100" dist="38100" dir="2700000" algn="tl">
                      <a:srgbClr val="000000">
                        <a:alpha val="43137"/>
                      </a:srgbClr>
                    </a:outerShdw>
                  </a:effectLst>
                </a:rPr>
                <a:t>no deben incluirse en el PAO </a:t>
              </a:r>
            </a:p>
            <a:p>
              <a:pPr algn="ctr">
                <a:lnSpc>
                  <a:spcPct val="80000"/>
                </a:lnSpc>
                <a:defRPr/>
              </a:pPr>
              <a:r>
                <a:rPr lang="es-MX" sz="2700" b="1" kern="1800" dirty="0">
                  <a:solidFill>
                    <a:schemeClr val="bg1"/>
                  </a:solidFill>
                  <a:effectLst>
                    <a:outerShdw blurRad="38100" dist="38100" dir="2700000" algn="tl">
                      <a:srgbClr val="000000">
                        <a:alpha val="43137"/>
                      </a:srgbClr>
                    </a:outerShdw>
                  </a:effectLst>
                </a:rPr>
                <a:t>ya que serán incluidos de manera global en el </a:t>
              </a:r>
              <a:r>
                <a:rPr lang="es-MX" sz="2700" b="1" kern="1800" dirty="0">
                  <a:solidFill>
                    <a:schemeClr val="accent1">
                      <a:lumMod val="75000"/>
                    </a:schemeClr>
                  </a:solidFill>
                  <a:effectLst>
                    <a:outerShdw blurRad="38100" dist="38100" dir="2700000" algn="tl">
                      <a:srgbClr val="000000">
                        <a:alpha val="43137"/>
                      </a:srgbClr>
                    </a:outerShdw>
                  </a:effectLst>
                </a:rPr>
                <a:t>Presupuesto Anual Universitario</a:t>
              </a:r>
              <a:r>
                <a:rPr lang="es-MX" sz="2700" b="1" kern="1800" dirty="0">
                  <a:solidFill>
                    <a:schemeClr val="bg1"/>
                  </a:solidFill>
                  <a:effectLst>
                    <a:outerShdw blurRad="38100" dist="38100" dir="2700000" algn="tl">
                      <a:srgbClr val="000000">
                        <a:alpha val="43137"/>
                      </a:srgbClr>
                    </a:outerShdw>
                  </a:effectLst>
                </a:rPr>
                <a:t> </a:t>
              </a:r>
              <a:r>
                <a:rPr lang="es-MX" sz="2700" b="1" kern="1800" dirty="0">
                  <a:solidFill>
                    <a:schemeClr val="bg2">
                      <a:lumMod val="75000"/>
                    </a:schemeClr>
                  </a:solidFill>
                  <a:effectLst>
                    <a:outerShdw blurRad="38100" dist="38100" dir="2700000" algn="tl">
                      <a:srgbClr val="000000">
                        <a:alpha val="43137"/>
                      </a:srgbClr>
                    </a:outerShdw>
                  </a:effectLst>
                </a:rPr>
                <a:t>(PAU)</a:t>
              </a:r>
            </a:p>
            <a:p>
              <a:pPr algn="ctr">
                <a:lnSpc>
                  <a:spcPct val="80000"/>
                </a:lnSpc>
                <a:defRPr/>
              </a:pPr>
              <a:r>
                <a:rPr lang="es-MX" sz="2700" b="1" kern="1800" dirty="0">
                  <a:solidFill>
                    <a:schemeClr val="bg1"/>
                  </a:solidFill>
                  <a:effectLst>
                    <a:outerShdw blurRad="38100" dist="38100" dir="2700000" algn="tl">
                      <a:srgbClr val="000000">
                        <a:alpha val="43137"/>
                      </a:srgbClr>
                    </a:outerShdw>
                  </a:effectLst>
                </a:rPr>
                <a:t>sólo se recomienda que </a:t>
              </a:r>
              <a:r>
                <a:rPr lang="es-MX" sz="2700" b="1" kern="1800" dirty="0">
                  <a:solidFill>
                    <a:srgbClr val="FF9900"/>
                  </a:solidFill>
                  <a:effectLst>
                    <a:outerShdw blurRad="38100" dist="38100" dir="2700000" algn="tl">
                      <a:srgbClr val="000000">
                        <a:alpha val="43137"/>
                      </a:srgbClr>
                    </a:outerShdw>
                  </a:effectLst>
                </a:rPr>
                <a:t>se tramite oportunamente la liberación de los recursos económicos </a:t>
              </a:r>
              <a:r>
                <a:rPr lang="es-MX" sz="2700" b="1" kern="1800" dirty="0">
                  <a:solidFill>
                    <a:schemeClr val="bg1"/>
                  </a:solidFill>
                  <a:effectLst>
                    <a:outerShdw blurRad="38100" dist="38100" dir="2700000" algn="tl">
                      <a:srgbClr val="000000">
                        <a:alpha val="43137"/>
                      </a:srgbClr>
                    </a:outerShdw>
                  </a:effectLst>
                </a:rPr>
                <a:t>ante los respectivos Comités Institucionales, mediante la aplicación</a:t>
              </a:r>
            </a:p>
            <a:p>
              <a:pPr algn="ctr">
                <a:lnSpc>
                  <a:spcPct val="80000"/>
                </a:lnSpc>
                <a:defRPr/>
              </a:pPr>
              <a:r>
                <a:rPr lang="es-MX" sz="2700" b="1" kern="1800" dirty="0">
                  <a:solidFill>
                    <a:schemeClr val="bg1"/>
                  </a:solidFill>
                  <a:effectLst>
                    <a:outerShdw blurRad="38100" dist="38100" dir="2700000" algn="tl">
                      <a:srgbClr val="000000">
                        <a:alpha val="43137"/>
                      </a:srgbClr>
                    </a:outerShdw>
                  </a:effectLst>
                </a:rPr>
                <a:t>correspondiente. </a:t>
              </a:r>
              <a:endParaRPr lang="es-MX" sz="2700" b="1" dirty="0">
                <a:ln w="50800"/>
                <a:solidFill>
                  <a:schemeClr val="bg1">
                    <a:shade val="50000"/>
                  </a:schemeClr>
                </a:solidFill>
                <a:effectLst>
                  <a:outerShdw blurRad="38100" dist="38100" dir="2700000" algn="tl">
                    <a:srgbClr val="000000">
                      <a:alpha val="43137"/>
                    </a:srgbClr>
                  </a:outerShdw>
                </a:effectLst>
              </a:endParaRPr>
            </a:p>
          </p:txBody>
        </p:sp>
      </p:gr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 Grupo"/>
          <p:cNvGrpSpPr>
            <a:grpSpLocks/>
          </p:cNvGrpSpPr>
          <p:nvPr/>
        </p:nvGrpSpPr>
        <p:grpSpPr bwMode="auto">
          <a:xfrm>
            <a:off x="142875" y="1143000"/>
            <a:ext cx="8858250" cy="5429250"/>
            <a:chOff x="142844" y="857232"/>
            <a:chExt cx="8858312" cy="5715040"/>
          </a:xfrm>
        </p:grpSpPr>
        <p:sp>
          <p:nvSpPr>
            <p:cNvPr id="4" name="3 Elipse"/>
            <p:cNvSpPr/>
            <p:nvPr/>
          </p:nvSpPr>
          <p:spPr>
            <a:xfrm>
              <a:off x="142844" y="857232"/>
              <a:ext cx="8858312" cy="57150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5" name="4 CuadroTexto"/>
            <p:cNvSpPr txBox="1"/>
            <p:nvPr/>
          </p:nvSpPr>
          <p:spPr>
            <a:xfrm>
              <a:off x="683568" y="3187767"/>
              <a:ext cx="7715304" cy="913611"/>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lnSpc>
                  <a:spcPct val="80000"/>
                </a:lnSpc>
                <a:spcBef>
                  <a:spcPct val="20000"/>
                </a:spcBef>
                <a:buClr>
                  <a:srgbClr val="F0A22E"/>
                </a:buClr>
                <a:buSzPct val="70000"/>
                <a:buFont typeface="Wingdings" pitchFamily="2" charset="2"/>
                <a:buChar char="Ø"/>
                <a:defRPr/>
              </a:pPr>
              <a:r>
                <a:rPr lang="es-MX" sz="2800" b="1" dirty="0">
                  <a:solidFill>
                    <a:schemeClr val="bg1"/>
                  </a:solidFill>
                  <a:effectLst>
                    <a:outerShdw blurRad="38100" dist="38100" dir="2700000" algn="tl">
                      <a:srgbClr val="000000">
                        <a:alpha val="43137"/>
                      </a:srgbClr>
                    </a:outerShdw>
                  </a:effectLst>
                  <a:latin typeface="Arial" pitchFamily="34" charset="0"/>
                  <a:cs typeface="Arial" pitchFamily="34" charset="0"/>
                </a:rPr>
                <a:t> Los proyectos </a:t>
              </a:r>
              <a:r>
                <a:rPr lang="es-MX" sz="2800" b="1" kern="1800" dirty="0">
                  <a:solidFill>
                    <a:prstClr val="white"/>
                  </a:solidFill>
                  <a:latin typeface="Arial" pitchFamily="34" charset="0"/>
                  <a:cs typeface="Arial" pitchFamily="34" charset="0"/>
                </a:rPr>
                <a:t>de investigación </a:t>
              </a:r>
            </a:p>
            <a:p>
              <a:pPr algn="ctr">
                <a:lnSpc>
                  <a:spcPct val="80000"/>
                </a:lnSpc>
                <a:spcBef>
                  <a:spcPct val="20000"/>
                </a:spcBef>
                <a:buClr>
                  <a:srgbClr val="F0A22E"/>
                </a:buClr>
                <a:buSzPct val="70000"/>
                <a:defRPr/>
              </a:pPr>
              <a:r>
                <a:rPr lang="es-MX" sz="2800" b="1" kern="1800" dirty="0">
                  <a:solidFill>
                    <a:srgbClr val="FF0000"/>
                  </a:solidFill>
                  <a:latin typeface="Arial" pitchFamily="34" charset="0"/>
                  <a:cs typeface="Arial" pitchFamily="34" charset="0"/>
                </a:rPr>
                <a:t>no debe incluirse en el PAO</a:t>
              </a:r>
            </a:p>
          </p:txBody>
        </p:sp>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Elipse"/>
          <p:cNvSpPr/>
          <p:nvPr/>
        </p:nvSpPr>
        <p:spPr>
          <a:xfrm>
            <a:off x="142875" y="500063"/>
            <a:ext cx="8858250" cy="60721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5 CuadroTexto"/>
          <p:cNvSpPr txBox="1"/>
          <p:nvPr/>
        </p:nvSpPr>
        <p:spPr>
          <a:xfrm>
            <a:off x="714348" y="1214422"/>
            <a:ext cx="7715304" cy="3490186"/>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lnSpc>
                <a:spcPct val="80000"/>
              </a:lnSpc>
              <a:spcBef>
                <a:spcPct val="20000"/>
              </a:spcBef>
              <a:buClr>
                <a:srgbClr val="F0A22E"/>
              </a:buClr>
              <a:buSzPct val="70000"/>
              <a:buFont typeface="Wingdings" pitchFamily="2" charset="2"/>
              <a:buChar char="Ø"/>
              <a:defRPr/>
            </a:pPr>
            <a:r>
              <a:rPr lang="es-MX" sz="2400" b="1" dirty="0">
                <a:ln w="50800"/>
                <a:solidFill>
                  <a:schemeClr val="bg1">
                    <a:shade val="50000"/>
                  </a:schemeClr>
                </a:solidFill>
                <a:latin typeface="Arial" pitchFamily="34" charset="0"/>
                <a:cs typeface="Arial" pitchFamily="34" charset="0"/>
              </a:rPr>
              <a:t>  Los Proyectos pueden </a:t>
            </a:r>
          </a:p>
          <a:p>
            <a:pPr algn="ctr">
              <a:lnSpc>
                <a:spcPct val="80000"/>
              </a:lnSpc>
              <a:spcBef>
                <a:spcPct val="20000"/>
              </a:spcBef>
              <a:buClr>
                <a:srgbClr val="F0A22E"/>
              </a:buClr>
              <a:buSzPct val="70000"/>
              <a:defRPr/>
            </a:pPr>
            <a:r>
              <a:rPr lang="es-MX" sz="2400" b="1" dirty="0">
                <a:ln w="50800"/>
                <a:solidFill>
                  <a:schemeClr val="bg1">
                    <a:shade val="50000"/>
                  </a:schemeClr>
                </a:solidFill>
                <a:latin typeface="Arial" pitchFamily="34" charset="0"/>
                <a:cs typeface="Arial" pitchFamily="34" charset="0"/>
              </a:rPr>
              <a:t>ser  elaborados </a:t>
            </a:r>
            <a:r>
              <a:rPr lang="es-MX" sz="2400" b="1" dirty="0">
                <a:ln w="50800"/>
                <a:solidFill>
                  <a:schemeClr val="bg2">
                    <a:lumMod val="50000"/>
                  </a:schemeClr>
                </a:solidFill>
                <a:latin typeface="Arial" pitchFamily="34" charset="0"/>
                <a:cs typeface="Arial" pitchFamily="34" charset="0"/>
              </a:rPr>
              <a:t>inicialmente</a:t>
            </a:r>
            <a:r>
              <a:rPr lang="es-MX" sz="2400" b="1" dirty="0">
                <a:ln w="50800"/>
                <a:solidFill>
                  <a:schemeClr val="bg1">
                    <a:shade val="50000"/>
                  </a:schemeClr>
                </a:solidFill>
                <a:latin typeface="Arial" pitchFamily="34" charset="0"/>
                <a:cs typeface="Arial" pitchFamily="34" charset="0"/>
              </a:rPr>
              <a:t> en </a:t>
            </a:r>
          </a:p>
          <a:p>
            <a:pPr algn="ctr">
              <a:lnSpc>
                <a:spcPct val="80000"/>
              </a:lnSpc>
              <a:spcBef>
                <a:spcPct val="20000"/>
              </a:spcBef>
              <a:buClr>
                <a:srgbClr val="F0A22E"/>
              </a:buClr>
              <a:buSzPct val="70000"/>
              <a:defRPr/>
            </a:pPr>
            <a:r>
              <a:rPr lang="es-MX" sz="2400" b="1" dirty="0">
                <a:ln w="50800"/>
                <a:solidFill>
                  <a:schemeClr val="bg1">
                    <a:shade val="50000"/>
                  </a:schemeClr>
                </a:solidFill>
                <a:latin typeface="Arial" pitchFamily="34" charset="0"/>
                <a:cs typeface="Arial" pitchFamily="34" charset="0"/>
              </a:rPr>
              <a:t>formato Word y posteriormente capturarse en el sistema informático. </a:t>
            </a:r>
          </a:p>
          <a:p>
            <a:pPr algn="ctr">
              <a:lnSpc>
                <a:spcPct val="80000"/>
              </a:lnSpc>
              <a:spcBef>
                <a:spcPct val="20000"/>
              </a:spcBef>
              <a:buClr>
                <a:srgbClr val="F0A22E"/>
              </a:buClr>
              <a:buSzPct val="70000"/>
              <a:defRPr/>
            </a:pPr>
            <a:endParaRPr lang="es-MX" sz="2400" b="1" dirty="0">
              <a:ln w="50800"/>
              <a:solidFill>
                <a:schemeClr val="bg1">
                  <a:shade val="50000"/>
                </a:schemeClr>
              </a:solidFill>
              <a:latin typeface="Arial" pitchFamily="34" charset="0"/>
              <a:cs typeface="Arial" pitchFamily="34" charset="0"/>
            </a:endParaRPr>
          </a:p>
          <a:p>
            <a:pPr algn="ctr">
              <a:lnSpc>
                <a:spcPct val="80000"/>
              </a:lnSpc>
              <a:spcBef>
                <a:spcPct val="20000"/>
              </a:spcBef>
              <a:buClr>
                <a:srgbClr val="F0A22E"/>
              </a:buClr>
              <a:buSzPct val="70000"/>
              <a:buFont typeface="Wingdings" pitchFamily="2" charset="2"/>
              <a:buChar char="Ø"/>
              <a:defRPr/>
            </a:pPr>
            <a:r>
              <a:rPr lang="es-MX" sz="2400" b="1" dirty="0">
                <a:ln w="50800"/>
                <a:solidFill>
                  <a:schemeClr val="bg1">
                    <a:shade val="50000"/>
                  </a:schemeClr>
                </a:solidFill>
                <a:latin typeface="Arial" pitchFamily="34" charset="0"/>
                <a:cs typeface="Arial" pitchFamily="34" charset="0"/>
              </a:rPr>
              <a:t> Para la captura del Programa Anual Operativo, es necesario contar con las </a:t>
            </a:r>
          </a:p>
          <a:p>
            <a:pPr algn="ctr">
              <a:lnSpc>
                <a:spcPct val="80000"/>
              </a:lnSpc>
              <a:spcBef>
                <a:spcPct val="20000"/>
              </a:spcBef>
              <a:buClr>
                <a:srgbClr val="F0A22E"/>
              </a:buClr>
              <a:buSzPct val="70000"/>
              <a:defRPr/>
            </a:pPr>
            <a:r>
              <a:rPr lang="es-MX" sz="2400" b="1" dirty="0">
                <a:ln w="50800"/>
                <a:solidFill>
                  <a:schemeClr val="bg2">
                    <a:lumMod val="50000"/>
                  </a:schemeClr>
                </a:solidFill>
                <a:latin typeface="Arial" pitchFamily="34" charset="0"/>
                <a:cs typeface="Arial" pitchFamily="34" charset="0"/>
              </a:rPr>
              <a:t>APLICACIONES ACTUALIZADAS del PAU</a:t>
            </a:r>
          </a:p>
          <a:p>
            <a:pPr algn="ctr">
              <a:lnSpc>
                <a:spcPct val="80000"/>
              </a:lnSpc>
              <a:spcBef>
                <a:spcPct val="20000"/>
              </a:spcBef>
              <a:buClr>
                <a:srgbClr val="F0A22E"/>
              </a:buClr>
              <a:buSzPct val="70000"/>
              <a:defRPr/>
            </a:pPr>
            <a:r>
              <a:rPr lang="es-MX" sz="2400" b="1" dirty="0">
                <a:ln w="50800"/>
                <a:solidFill>
                  <a:schemeClr val="bg1">
                    <a:shade val="50000"/>
                  </a:schemeClr>
                </a:solidFill>
                <a:latin typeface="Arial" pitchFamily="34" charset="0"/>
                <a:cs typeface="Arial" pitchFamily="34" charset="0"/>
              </a:rPr>
              <a:t>a las que se accede para su descarga y posterior instalación, mediante la siguiente liga</a:t>
            </a:r>
            <a:r>
              <a:rPr lang="es-MX" sz="2400" b="1" dirty="0" smtClean="0">
                <a:ln w="50800"/>
                <a:solidFill>
                  <a:schemeClr val="bg1">
                    <a:shade val="50000"/>
                  </a:schemeClr>
                </a:solidFill>
                <a:latin typeface="Arial" pitchFamily="34" charset="0"/>
                <a:cs typeface="Arial" pitchFamily="34" charset="0"/>
              </a:rPr>
              <a:t>:</a:t>
            </a:r>
            <a:endParaRPr lang="es-MX" sz="2400" b="1" dirty="0">
              <a:ln w="50800"/>
              <a:solidFill>
                <a:schemeClr val="bg1">
                  <a:shade val="50000"/>
                </a:schemeClr>
              </a:solidFill>
              <a:latin typeface="Arial" pitchFamily="34" charset="0"/>
              <a:cs typeface="Arial" pitchFamily="34" charset="0"/>
            </a:endParaRPr>
          </a:p>
        </p:txBody>
      </p:sp>
      <p:sp>
        <p:nvSpPr>
          <p:cNvPr id="4" name="3 CuadroTexto"/>
          <p:cNvSpPr txBox="1"/>
          <p:nvPr/>
        </p:nvSpPr>
        <p:spPr>
          <a:xfrm>
            <a:off x="1259632" y="4869160"/>
            <a:ext cx="6831678" cy="883319"/>
          </a:xfrm>
          <a:prstGeom prst="rect">
            <a:avLst/>
          </a:prstGeom>
          <a:noFill/>
          <a:ln>
            <a:noFill/>
          </a:ln>
        </p:spPr>
        <p:txBody>
          <a:bodyPr wrap="none" rtlCol="0">
            <a:spAutoFit/>
          </a:bodyPr>
          <a:lstStyle/>
          <a:p>
            <a:pPr algn="ctr">
              <a:lnSpc>
                <a:spcPct val="80000"/>
              </a:lnSpc>
              <a:spcBef>
                <a:spcPct val="20000"/>
              </a:spcBef>
              <a:buClr>
                <a:srgbClr val="F0A22E"/>
              </a:buClr>
              <a:buSzPct val="70000"/>
              <a:defRPr/>
            </a:pPr>
            <a:endParaRPr lang="es-MX" dirty="0" smtClean="0">
              <a:solidFill>
                <a:srgbClr val="FFC000"/>
              </a:solidFill>
              <a:latin typeface="Arial" pitchFamily="34" charset="0"/>
              <a:cs typeface="Arial" pitchFamily="34" charset="0"/>
            </a:endParaRPr>
          </a:p>
          <a:p>
            <a:pPr algn="ctr">
              <a:lnSpc>
                <a:spcPct val="80000"/>
              </a:lnSpc>
              <a:spcBef>
                <a:spcPct val="20000"/>
              </a:spcBef>
              <a:buClr>
                <a:srgbClr val="F0A22E"/>
              </a:buClr>
              <a:buSzPct val="70000"/>
              <a:tabLst>
                <a:tab pos="1795463" algn="l"/>
              </a:tabLst>
              <a:defRPr/>
            </a:pPr>
            <a:r>
              <a:rPr lang="es-MX" dirty="0" smtClean="0">
                <a:solidFill>
                  <a:srgbClr val="FFC000"/>
                </a:solidFill>
              </a:rPr>
              <a:t>http://intranet.uaeh.edu.mx/dis/modernizacion/presupuesto.htm  </a:t>
            </a:r>
          </a:p>
          <a:p>
            <a:endParaRPr lang="es-MX" dirty="0">
              <a:solidFill>
                <a:srgbClr val="FFC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bwMode="auto">
          <a:xfrm>
            <a:off x="0" y="0"/>
            <a:ext cx="7572428" cy="1000108"/>
          </a:xfrm>
          <a:prstGeom prst="rect">
            <a:avLst/>
          </a:prstGeom>
          <a:ln>
            <a:noFill/>
          </a:ln>
          <a:effectLst>
            <a:glow rad="228600">
              <a:schemeClr val="accent1">
                <a:satMod val="175000"/>
                <a:alpha val="40000"/>
              </a:schemeClr>
            </a:glow>
            <a:outerShdw blurRad="184150" dist="241300" dir="11520000" sx="110000" sy="110000" algn="ctr">
              <a:srgbClr val="000000">
                <a:alpha val="18000"/>
              </a:srgbClr>
            </a:outerShdw>
            <a:softEdge rad="63500"/>
          </a:effectLst>
        </p:spPr>
        <p:txBody>
          <a:bodyPr/>
          <a:lstStyle/>
          <a:p>
            <a:pPr marL="1143000" indent="-1143000" fontAlgn="auto">
              <a:spcAft>
                <a:spcPts val="0"/>
              </a:spcAft>
              <a:defRPr/>
            </a:pPr>
            <a:r>
              <a:rPr lang="es-MX" sz="4800" dirty="0">
                <a:solidFill>
                  <a:schemeClr val="bg1"/>
                </a:solidFill>
                <a:latin typeface="+mj-lt"/>
                <a:ea typeface="+mj-ea"/>
                <a:cs typeface="+mj-cs"/>
              </a:rPr>
              <a:t>CARACTERÍSTICAS DE LOS</a:t>
            </a:r>
          </a:p>
          <a:p>
            <a:pPr marL="1143000" indent="-341313" fontAlgn="auto">
              <a:spcAft>
                <a:spcPts val="0"/>
              </a:spcAft>
              <a:defRPr/>
            </a:pPr>
            <a:r>
              <a:rPr lang="es-MX" sz="4800" dirty="0">
                <a:solidFill>
                  <a:schemeClr val="bg1"/>
                </a:solidFill>
                <a:latin typeface="+mj-lt"/>
                <a:ea typeface="+mj-ea"/>
                <a:cs typeface="+mj-cs"/>
              </a:rPr>
              <a:t>PROYECTOS</a:t>
            </a:r>
            <a:endParaRPr lang="es-MX" sz="4800" dirty="0">
              <a:solidFill>
                <a:schemeClr val="bg1"/>
              </a:solidFill>
              <a:latin typeface="+mj-lt"/>
              <a:ea typeface="+mj-ea"/>
              <a:cs typeface="+mj-cs"/>
            </a:endParaRPr>
          </a:p>
        </p:txBody>
      </p:sp>
      <p:sp>
        <p:nvSpPr>
          <p:cNvPr id="5" name="7 Marcador de contenido"/>
          <p:cNvSpPr>
            <a:spLocks noGrp="1"/>
          </p:cNvSpPr>
          <p:nvPr>
            <p:ph idx="1"/>
          </p:nvPr>
        </p:nvSpPr>
        <p:spPr>
          <a:xfrm>
            <a:off x="857224" y="1571612"/>
            <a:ext cx="7643866" cy="4857748"/>
          </a:xfrm>
        </p:spPr>
        <p:txBody>
          <a:bodyPr>
            <a:normAutofit lnSpcReduction="10000"/>
            <a:scene3d>
              <a:camera prst="orthographicFront"/>
              <a:lightRig rig="balanced" dir="t">
                <a:rot lat="0" lon="0" rev="2100000"/>
              </a:lightRig>
            </a:scene3d>
            <a:sp3d extrusionH="57150" prstMaterial="metal">
              <a:bevelT w="38100" h="25400"/>
              <a:contourClr>
                <a:schemeClr val="bg2"/>
              </a:contourClr>
            </a:sp3d>
          </a:bodyPr>
          <a:lstStyle/>
          <a:p>
            <a:pPr marL="514350" indent="-514350">
              <a:buFont typeface="Wingdings 2" pitchFamily="18" charset="2"/>
              <a:buNone/>
              <a:defRPr/>
            </a:pPr>
            <a:r>
              <a:rPr lang="es-MX" sz="2200" b="1" dirty="0" smtClean="0">
                <a:ln w="50800"/>
                <a:solidFill>
                  <a:schemeClr val="bg1">
                    <a:shade val="50000"/>
                  </a:schemeClr>
                </a:solidFill>
                <a:latin typeface="Arial" pitchFamily="34" charset="0"/>
                <a:cs typeface="Arial" pitchFamily="34" charset="0"/>
              </a:rPr>
              <a:t>Deben estructurarse con los siguientes elementos:</a:t>
            </a:r>
          </a:p>
          <a:p>
            <a:pPr marL="809625" indent="82550">
              <a:buFont typeface="Arial" charset="0"/>
              <a:buNone/>
              <a:defRPr/>
            </a:pPr>
            <a:r>
              <a:rPr lang="es-MX" b="1" dirty="0" smtClean="0">
                <a:ln w="50800"/>
                <a:solidFill>
                  <a:schemeClr val="tx1">
                    <a:lumMod val="65000"/>
                    <a:lumOff val="35000"/>
                  </a:schemeClr>
                </a:solidFill>
                <a:effectLst>
                  <a:outerShdw blurRad="38100" dist="38100" dir="2700000" algn="tl">
                    <a:srgbClr val="000000">
                      <a:alpha val="43137"/>
                    </a:srgbClr>
                  </a:outerShdw>
                </a:effectLst>
                <a:latin typeface="Arial" pitchFamily="34" charset="0"/>
                <a:cs typeface="Arial" pitchFamily="34" charset="0"/>
              </a:rPr>
              <a:t>A) Identificación del Proyecto</a:t>
            </a: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Nombre del eje estratégico del PDI</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Nombre del Objetivo Estratégico del PDI</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Número de Proyecto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Nombre del proyecto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Responsable de la ejecución del proyecto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Tipo de Proyecto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Prioridad</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Temporalidad</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Efectos e Impacto Esperado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Comunidad de Impacto</a:t>
            </a:r>
            <a:endParaRPr lang="es-MX" sz="2000" b="1" dirty="0" smtClean="0">
              <a:ln w="50800"/>
              <a:solidFill>
                <a:schemeClr val="bg1">
                  <a:shade val="50000"/>
                </a:schemeClr>
              </a:solidFill>
              <a:latin typeface="Arial" pitchFamily="34" charset="0"/>
              <a:cs typeface="Arial" pitchFamily="34" charset="0"/>
            </a:endParaRPr>
          </a:p>
          <a:p>
            <a:pPr marL="1614488" indent="450850">
              <a:buFont typeface="Wingdings" pitchFamily="2" charset="2"/>
              <a:buChar char="ü"/>
              <a:tabLst>
                <a:tab pos="1073150" algn="l"/>
              </a:tabLst>
              <a:defRPr/>
            </a:pPr>
            <a:r>
              <a:rPr lang="es-ES" sz="2000" b="1" dirty="0" smtClean="0">
                <a:ln w="50800"/>
                <a:solidFill>
                  <a:schemeClr val="bg1">
                    <a:shade val="50000"/>
                  </a:schemeClr>
                </a:solidFill>
                <a:latin typeface="Arial" pitchFamily="34" charset="0"/>
                <a:cs typeface="Arial" pitchFamily="34" charset="0"/>
              </a:rPr>
              <a:t>Finalidad del Proyecto</a:t>
            </a:r>
            <a:endParaRPr lang="es-MX" sz="2000" b="1" dirty="0">
              <a:ln w="50800"/>
              <a:solidFill>
                <a:schemeClr val="bg1">
                  <a:shade val="50000"/>
                </a:schemeClr>
              </a:solidFill>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2 Título"/>
          <p:cNvSpPr txBox="1">
            <a:spLocks/>
          </p:cNvSpPr>
          <p:nvPr/>
        </p:nvSpPr>
        <p:spPr bwMode="auto">
          <a:xfrm>
            <a:off x="571472" y="785794"/>
            <a:ext cx="4071966" cy="3214710"/>
          </a:xfrm>
          <a:prstGeom prst="rect">
            <a:avLst/>
          </a:prstGeom>
        </p:spPr>
        <p:txBody>
          <a:bodyPr/>
          <a:lstStyle/>
          <a:p>
            <a:pPr marL="1143000" indent="-1143000" fontAlgn="auto">
              <a:spcAft>
                <a:spcPts val="0"/>
              </a:spcAft>
              <a:defRPr/>
            </a:pPr>
            <a:r>
              <a:rPr lang="es-MX" sz="6600" dirty="0">
                <a:solidFill>
                  <a:schemeClr val="bg1"/>
                </a:solidFill>
              </a:rPr>
              <a:t>P</a:t>
            </a:r>
            <a:r>
              <a:rPr lang="es-MX" sz="6000" dirty="0">
                <a:solidFill>
                  <a:schemeClr val="bg1"/>
                </a:solidFill>
              </a:rPr>
              <a:t>rograma</a:t>
            </a:r>
          </a:p>
          <a:p>
            <a:pPr marL="1143000" indent="-1143000" fontAlgn="auto">
              <a:spcAft>
                <a:spcPts val="0"/>
              </a:spcAft>
              <a:defRPr/>
            </a:pPr>
            <a:r>
              <a:rPr lang="es-MX" sz="6600" dirty="0">
                <a:solidFill>
                  <a:schemeClr val="bg1"/>
                </a:solidFill>
              </a:rPr>
              <a:t>A</a:t>
            </a:r>
            <a:r>
              <a:rPr lang="es-MX" sz="6000" dirty="0">
                <a:solidFill>
                  <a:schemeClr val="bg1"/>
                </a:solidFill>
              </a:rPr>
              <a:t>nual</a:t>
            </a:r>
          </a:p>
          <a:p>
            <a:pPr marL="1143000" indent="-1143000" fontAlgn="auto">
              <a:spcAft>
                <a:spcPts val="0"/>
              </a:spcAft>
              <a:defRPr/>
            </a:pPr>
            <a:r>
              <a:rPr lang="es-MX" sz="6600" dirty="0">
                <a:solidFill>
                  <a:schemeClr val="bg1"/>
                </a:solidFill>
              </a:rPr>
              <a:t>O</a:t>
            </a:r>
            <a:r>
              <a:rPr lang="es-MX" sz="6000" dirty="0">
                <a:solidFill>
                  <a:schemeClr val="bg1"/>
                </a:solidFill>
              </a:rPr>
              <a:t>perativo</a:t>
            </a:r>
            <a:endParaRPr lang="es-MX" sz="8000" dirty="0">
              <a:solidFill>
                <a:schemeClr val="bg1"/>
              </a:solidFill>
            </a:endParaRPr>
          </a:p>
        </p:txBody>
      </p:sp>
      <p:pic>
        <p:nvPicPr>
          <p:cNvPr id="14339" name="10 Imagen"/>
          <p:cNvPicPr>
            <a:picLocks noChangeAspect="1" noChangeArrowheads="1"/>
          </p:cNvPicPr>
          <p:nvPr/>
        </p:nvPicPr>
        <p:blipFill>
          <a:blip r:embed="rId3" cstate="print"/>
          <a:srcRect t="5923" b="14114"/>
          <a:stretch>
            <a:fillRect/>
          </a:stretch>
        </p:blipFill>
        <p:spPr bwMode="auto">
          <a:xfrm>
            <a:off x="4071938" y="2928938"/>
            <a:ext cx="4714875" cy="3500437"/>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571500" y="714356"/>
            <a:ext cx="8072466" cy="5214938"/>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809625" indent="82550">
              <a:buClr>
                <a:srgbClr val="F0A22E"/>
              </a:buClr>
              <a:buFont typeface="Wingdings 2" pitchFamily="18" charset="2"/>
              <a:buNone/>
              <a:defRPr/>
            </a:pPr>
            <a:r>
              <a:rPr lang="es-MX" b="1" dirty="0" smtClean="0">
                <a:ln w="50800"/>
                <a:solidFill>
                  <a:schemeClr val="bg1"/>
                </a:solidFill>
                <a:latin typeface="Arial" pitchFamily="34" charset="0"/>
                <a:cs typeface="Arial" pitchFamily="34" charset="0"/>
              </a:rPr>
              <a:t>B) Sustento del Proyecto</a:t>
            </a:r>
          </a:p>
          <a:p>
            <a:pPr marL="514350" indent="-514350">
              <a:buFont typeface="Arial" charset="0"/>
              <a:buNone/>
              <a:defRPr/>
            </a:pPr>
            <a:endParaRPr lang="es-MX" sz="2800" b="1" dirty="0" smtClean="0">
              <a:ln w="50800"/>
              <a:solidFill>
                <a:schemeClr val="bg1">
                  <a:shade val="50000"/>
                </a:schemeClr>
              </a:solidFill>
            </a:endParaRPr>
          </a:p>
          <a:p>
            <a:pPr marL="982663" indent="-531813">
              <a:buFont typeface="Wingdings" pitchFamily="2" charset="2"/>
              <a:buChar char="ü"/>
              <a:defRPr/>
            </a:pPr>
            <a:r>
              <a:rPr lang="es-ES"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Justificación</a:t>
            </a:r>
            <a:endParaRPr lang="es-MX"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982663" indent="-531813">
              <a:buFont typeface="Wingdings" pitchFamily="2" charset="2"/>
              <a:buChar char="ü"/>
              <a:defRPr/>
            </a:pPr>
            <a:r>
              <a:rPr lang="es-ES"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Objetivo General</a:t>
            </a:r>
            <a:endParaRPr lang="es-MX"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982663" indent="-531813">
              <a:buFont typeface="Wingdings" pitchFamily="2" charset="2"/>
              <a:buChar char="ü"/>
              <a:defRPr/>
            </a:pPr>
            <a:r>
              <a:rPr lang="es-ES"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Estrategias</a:t>
            </a:r>
            <a:endParaRPr lang="es-MX"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982663" indent="-531813">
              <a:buFont typeface="Wingdings" pitchFamily="2" charset="2"/>
              <a:buChar char="ü"/>
              <a:defRPr/>
            </a:pPr>
            <a:r>
              <a:rPr lang="es-ES"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Objetivos Específicos</a:t>
            </a:r>
          </a:p>
          <a:p>
            <a:pPr marL="982663" indent="-531813">
              <a:buFont typeface="Wingdings" pitchFamily="2" charset="2"/>
              <a:buChar char="ü"/>
              <a:defRPr/>
            </a:pPr>
            <a:r>
              <a:rPr lang="es-ES" sz="24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Estimación Calendarizada de Ingresos </a:t>
            </a:r>
            <a:r>
              <a:rPr lang="es-ES" sz="2400" b="1" dirty="0" smtClean="0">
                <a:ln w="50800"/>
                <a:solidFill>
                  <a:srgbClr val="FF0000"/>
                </a:solidFill>
                <a:effectLst>
                  <a:outerShdw blurRad="38100" dist="38100" dir="2700000" algn="tl">
                    <a:srgbClr val="000000">
                      <a:alpha val="43137"/>
                    </a:srgbClr>
                  </a:outerShdw>
                </a:effectLst>
                <a:latin typeface="Arial" pitchFamily="34" charset="0"/>
                <a:cs typeface="Arial" pitchFamily="34" charset="0"/>
              </a:rPr>
              <a:t>(sólo en  los proyectos del Fondo de Recursos Autogenerados)</a:t>
            </a:r>
            <a:endParaRPr lang="es-MX" sz="2400" b="1" dirty="0" smtClean="0">
              <a:ln w="5080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500034" y="1714500"/>
            <a:ext cx="8143932" cy="3357574"/>
          </a:xfr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a:lstStyle/>
          <a:p>
            <a:pPr marL="0" indent="0" algn="just" eaLnBrk="1" hangingPunct="1">
              <a:lnSpc>
                <a:spcPct val="90000"/>
              </a:lnSpc>
              <a:buFont typeface="Wingdings 2" pitchFamily="18" charset="2"/>
              <a:buNone/>
              <a:defRPr/>
            </a:pPr>
            <a:r>
              <a:rPr lang="es-ES_tradnl"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Justificación.- </a:t>
            </a:r>
            <a:r>
              <a:rPr lang="es-ES"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Debe explicar las razones por las que es necesario desarrollar el proyecto, los beneficios e impactos esperados para las funciones institucionales </a:t>
            </a:r>
            <a:r>
              <a:rPr lang="es-MX"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 Docencia, Investigación, Extensión, Vinculación, Apoyo Institucional o Administración. </a:t>
            </a:r>
            <a:r>
              <a:rPr lang="es-ES"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 </a:t>
            </a:r>
            <a:endParaRPr lang="es-MX"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4" name="3 Rectángulo"/>
          <p:cNvSpPr/>
          <p:nvPr/>
        </p:nvSpPr>
        <p:spPr>
          <a:xfrm>
            <a:off x="928662" y="5929330"/>
            <a:ext cx="7143750" cy="461665"/>
          </a:xfrm>
          <a:prstGeom prst="rect">
            <a:avLst/>
          </a:prstGeom>
        </p:spPr>
        <p:txBody>
          <a:bodyPr>
            <a:spAutoFit/>
          </a:bodyPr>
          <a:lstStyle/>
          <a:p>
            <a:pPr algn="ctr" fontAlgn="auto">
              <a:spcAft>
                <a:spcPts val="0"/>
              </a:spcAft>
              <a:defRPr/>
            </a:pPr>
            <a:r>
              <a:rPr lang="es-ES_tradnl"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mj-ea"/>
                <a:cs typeface="+mj-cs"/>
              </a:rPr>
              <a:t>(se sugiere como máximo media cuartilla)</a:t>
            </a:r>
            <a:endParaRPr lang="es-ES"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Calibri"/>
              <a:ea typeface="+mj-ea"/>
              <a:cs typeface="+mj-cs"/>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928662" y="2214554"/>
            <a:ext cx="7215238" cy="2857520"/>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p>
            <a:pPr algn="just">
              <a:lnSpc>
                <a:spcPct val="90000"/>
              </a:lnSpc>
              <a:spcBef>
                <a:spcPct val="20000"/>
              </a:spcBef>
              <a:defRPr/>
            </a:pPr>
            <a:r>
              <a:rPr lang="es-ES_tradnl"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Objetivo General.- </a:t>
            </a:r>
            <a:r>
              <a:rPr lang="es-ES"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Debe </a:t>
            </a: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describir los principales logros que se esperan alcanzar al desarrollar el proyecto. </a:t>
            </a:r>
          </a:p>
          <a:p>
            <a:pPr algn="just">
              <a:lnSpc>
                <a:spcPct val="90000"/>
              </a:lnSpc>
              <a:spcBef>
                <a:spcPct val="20000"/>
              </a:spcBef>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Se formulará sólo uno</a:t>
            </a:r>
          </a:p>
        </p:txBody>
      </p:sp>
      <p:sp>
        <p:nvSpPr>
          <p:cNvPr id="8" name="7 Rectángulo"/>
          <p:cNvSpPr/>
          <p:nvPr/>
        </p:nvSpPr>
        <p:spPr>
          <a:xfrm>
            <a:off x="1857356" y="6000768"/>
            <a:ext cx="5978544" cy="424732"/>
          </a:xfrm>
          <a:prstGeom prst="rect">
            <a:avLst/>
          </a:prstGeom>
        </p:spPr>
        <p:txBody>
          <a:bodyPr>
            <a:spAutoFit/>
          </a:bodyPr>
          <a:lstStyle/>
          <a:p>
            <a:pPr algn="ctr">
              <a:lnSpc>
                <a:spcPct val="90000"/>
              </a:lnSpc>
              <a:defRPr/>
            </a:pPr>
            <a:r>
              <a:rPr lang="es-MX" sz="2400" b="1" dirty="0">
                <a:ln w="12700">
                  <a:solidFill>
                    <a:srgbClr val="4E3B30">
                      <a:satMod val="155000"/>
                    </a:srgbClr>
                  </a:solidFill>
                  <a:prstDash val="solid"/>
                </a:ln>
                <a:solidFill>
                  <a:srgbClr val="FBEEC9">
                    <a:tint val="85000"/>
                    <a:satMod val="155000"/>
                  </a:srgbClr>
                </a:solidFill>
                <a:effectLst>
                  <a:outerShdw blurRad="41275" dist="20320" dir="1800000" algn="tl" rotWithShape="0">
                    <a:srgbClr val="000000">
                      <a:alpha val="40000"/>
                    </a:srgbClr>
                  </a:outerShdw>
                </a:effectLst>
                <a:latin typeface="Calibri" pitchFamily="34" charset="0"/>
                <a:cs typeface="Arial" pitchFamily="34" charset="0"/>
              </a:rPr>
              <a:t>(se sugiere como máximo 5 renglones)</a:t>
            </a:r>
            <a:endParaRPr lang="es-MX" sz="2400" b="1" i="1" u="sng" dirty="0">
              <a:ln w="12700">
                <a:solidFill>
                  <a:srgbClr val="4E3B30">
                    <a:satMod val="155000"/>
                  </a:srgbClr>
                </a:solidFill>
                <a:prstDash val="solid"/>
              </a:ln>
              <a:solidFill>
                <a:srgbClr val="FBEEC9">
                  <a:tint val="85000"/>
                  <a:satMod val="155000"/>
                </a:srgbClr>
              </a:solidFill>
              <a:effectLst>
                <a:outerShdw blurRad="41275" dist="20320" dir="1800000" algn="tl" rotWithShape="0">
                  <a:srgbClr val="000000">
                    <a:alpha val="40000"/>
                  </a:srgbClr>
                </a:outerShdw>
              </a:effectLst>
              <a:latin typeface="Calibri"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85752" y="1000108"/>
            <a:ext cx="8501090" cy="5643602"/>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85000" lnSpcReduction="20000"/>
          </a:bodyPr>
          <a:lstStyle/>
          <a:p>
            <a:pPr algn="just">
              <a:lnSpc>
                <a:spcPct val="90000"/>
              </a:lnSpc>
              <a:spcBef>
                <a:spcPct val="20000"/>
              </a:spcBef>
              <a:buClr>
                <a:schemeClr val="accent1"/>
              </a:buClr>
              <a:buSzPct val="70000"/>
              <a:defRPr/>
            </a:pPr>
            <a:r>
              <a:rPr lang="es-ES_tradnl"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Estrategias.- </a:t>
            </a: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Detallan los procedimientos, formas y vías que se han de emplear para la consecución y logro del Objetivo General, lo que implica señalar los pasos por seguir, los recursos humanos, materiales y financieros a utilizar y las metodologías por aplicar. </a:t>
            </a: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La elaboración de estrategias debe </a:t>
            </a: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dar respuesta a las preguntas: </a:t>
            </a: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¿cómo se pretende lograr el objetivo general? ,</a:t>
            </a: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¿con qué recursos se cuenta?,</a:t>
            </a: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¿qué tipo de recursos se requieren?  y </a:t>
            </a: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¿cuál es la metodología más apropiada para alcanzar el </a:t>
            </a:r>
          </a:p>
          <a:p>
            <a:pPr algn="just">
              <a:lnSpc>
                <a:spcPct val="90000"/>
              </a:lnSpc>
              <a:spcBef>
                <a:spcPct val="20000"/>
              </a:spcBef>
              <a:buClr>
                <a:schemeClr val="accent1"/>
              </a:buClr>
              <a:buSzPct val="70000"/>
              <a:defRPr/>
            </a:pPr>
            <a:r>
              <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objetivo general?</a:t>
            </a: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90000"/>
              </a:lnSpc>
              <a:spcBef>
                <a:spcPct val="20000"/>
              </a:spcBef>
              <a:buClr>
                <a:schemeClr val="accent1"/>
              </a:buClr>
              <a:buSzPct val="70000"/>
              <a:defRPr/>
            </a:pPr>
            <a:endParaRPr lang="es-MX" sz="32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143108" y="5929330"/>
            <a:ext cx="5000660" cy="461665"/>
          </a:xfrm>
          <a:prstGeom prst="rect">
            <a:avLst/>
          </a:prstGeom>
        </p:spPr>
        <p:txBody>
          <a:bodyPr>
            <a:spAutoFit/>
          </a:bodyPr>
          <a:lstStyle/>
          <a:p>
            <a:pPr>
              <a:defRPr/>
            </a:pPr>
            <a:r>
              <a:rPr lang="es-MX" sz="2400" b="1" i="1" dirty="0">
                <a:ln w="12700">
                  <a:solidFill>
                    <a:srgbClr val="4E3B30">
                      <a:satMod val="155000"/>
                    </a:srgbClr>
                  </a:solidFill>
                  <a:prstDash val="solid"/>
                </a:ln>
                <a:solidFill>
                  <a:srgbClr val="FBEEC9">
                    <a:tint val="85000"/>
                    <a:satMod val="155000"/>
                  </a:srgbClr>
                </a:solidFill>
                <a:effectLst>
                  <a:outerShdw blurRad="41275" dist="20320" dir="1800000" algn="tl" rotWithShape="0">
                    <a:srgbClr val="000000">
                      <a:alpha val="40000"/>
                    </a:srgbClr>
                  </a:outerShdw>
                </a:effectLst>
                <a:latin typeface="Calibri" pitchFamily="34" charset="0"/>
                <a:cs typeface="+mn-cs"/>
              </a:rPr>
              <a:t>Se formularán un máximo de cuatro</a:t>
            </a:r>
            <a:endParaRPr lang="es-MX" dirty="0"/>
          </a:p>
        </p:txBody>
      </p:sp>
      <p:sp>
        <p:nvSpPr>
          <p:cNvPr id="6" name="Rectangle 3"/>
          <p:cNvSpPr txBox="1">
            <a:spLocks noChangeArrowheads="1"/>
          </p:cNvSpPr>
          <p:nvPr/>
        </p:nvSpPr>
        <p:spPr bwMode="auto">
          <a:xfrm>
            <a:off x="785786" y="1928802"/>
            <a:ext cx="7500990" cy="3500462"/>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just">
              <a:lnSpc>
                <a:spcPct val="70000"/>
              </a:lnSpc>
              <a:spcBef>
                <a:spcPct val="20000"/>
              </a:spcBef>
              <a:buClr>
                <a:schemeClr val="accent1"/>
              </a:buClr>
              <a:buSzPct val="70000"/>
              <a:defRPr/>
            </a:pPr>
            <a:endPar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Objetivos Específicos.- </a:t>
            </a: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Se derivan del objetivo general y son los resultados que deben alcanzarse en una parte o fase del proceso al que se refiere el objetivo general. </a:t>
            </a:r>
          </a:p>
          <a:p>
            <a:pPr algn="just">
              <a:lnSpc>
                <a:spcPct val="70000"/>
              </a:lnSpc>
              <a:spcBef>
                <a:spcPct val="20000"/>
              </a:spcBef>
              <a:buClr>
                <a:schemeClr val="accent1"/>
              </a:buClr>
              <a:buSzPct val="70000"/>
              <a:buFont typeface="Arial" charset="0"/>
              <a:buNone/>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ChangeArrowheads="1"/>
          </p:cNvSpPr>
          <p:nvPr/>
        </p:nvSpPr>
        <p:spPr bwMode="auto">
          <a:xfrm>
            <a:off x="928662" y="1785926"/>
            <a:ext cx="7715304" cy="4286280"/>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Debe incluirse una estimación </a:t>
            </a:r>
          </a:p>
          <a:p>
            <a:pPr algn="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 los ingresos que se obtendrían </a:t>
            </a:r>
          </a:p>
          <a:p>
            <a:pPr algn="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por la  operación del proyecto.</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NOTA: Al presupuestar los egresos del proyecto, considerar sólo el 70% de los ingresos, ya que el 30% restante, sin excepción alguna quedará a disposición de la División de Administración y Finanzas, para aplicarse  en la recuperación de los Gastos Fijos de Operación de la Universidad Autónoma del Estado de Hidalgo.</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8" name="7 Rectángulo"/>
          <p:cNvSpPr/>
          <p:nvPr/>
        </p:nvSpPr>
        <p:spPr>
          <a:xfrm>
            <a:off x="539552" y="260648"/>
            <a:ext cx="7572396" cy="521681"/>
          </a:xfrm>
          <a:prstGeom prst="rect">
            <a:avLst/>
          </a:prstGeom>
        </p:spPr>
        <p:txBody>
          <a:bodyPr>
            <a:spAutoFit/>
          </a:bodyPr>
          <a:lstStyle/>
          <a:p>
            <a:pPr algn="just">
              <a:lnSpc>
                <a:spcPct val="90000"/>
              </a:lnSpc>
              <a:spcBef>
                <a:spcPct val="20000"/>
              </a:spcBef>
              <a:buClr>
                <a:srgbClr val="F0A22E"/>
              </a:buClr>
              <a:buSzPct val="70000"/>
              <a:defRPr/>
            </a:pPr>
            <a:r>
              <a:rPr lang="es-ES_tradnl" sz="3100" b="1" dirty="0">
                <a:ln w="12700">
                  <a:solidFill>
                    <a:srgbClr val="4E3B30">
                      <a:satMod val="155000"/>
                    </a:srgb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Estimación Calendarizada de Ingresos</a:t>
            </a:r>
          </a:p>
        </p:txBody>
      </p:sp>
      <p:sp>
        <p:nvSpPr>
          <p:cNvPr id="4" name="3 CuadroTexto"/>
          <p:cNvSpPr txBox="1"/>
          <p:nvPr/>
        </p:nvSpPr>
        <p:spPr>
          <a:xfrm>
            <a:off x="214282" y="1357298"/>
            <a:ext cx="2500330" cy="1938992"/>
          </a:xfrm>
          <a:prstGeom prst="rect">
            <a:avLst/>
          </a:prstGeom>
          <a:solidFill>
            <a:srgbClr val="0000FF"/>
          </a:solidFill>
          <a:ln w="28575">
            <a:solidFill>
              <a:schemeClr val="accent2">
                <a:lumMod val="75000"/>
              </a:schemeClr>
            </a:solidFill>
          </a:ln>
          <a:scene3d>
            <a:camera prst="perspectiveContrastingRightFacing"/>
            <a:lightRig rig="glow" dir="tl">
              <a:rot lat="0" lon="0" rev="5400000"/>
            </a:lightRig>
          </a:scene3d>
          <a:sp3d>
            <a:bevelT/>
          </a:sp3d>
        </p:spPr>
        <p:txBody>
          <a:bodyPr>
            <a:spAutoFit/>
            <a:sp3d contourW="12700">
              <a:bevelT w="25400" h="25400"/>
              <a:contourClr>
                <a:schemeClr val="accent6">
                  <a:shade val="73000"/>
                </a:schemeClr>
              </a:contourClr>
            </a:sp3d>
          </a:bodyPr>
          <a:lstStyle/>
          <a:p>
            <a:pPr algn="ctr">
              <a:defRPr/>
            </a:pPr>
            <a:r>
              <a:rPr lang="es-MX" sz="2400" b="1" dirty="0">
                <a:ln w="11430"/>
                <a:solidFill>
                  <a:srgbClr val="C3864F"/>
                </a:solidFill>
                <a:effectLst>
                  <a:outerShdw blurRad="80000" dist="40000" dir="5040000" algn="tl">
                    <a:srgbClr val="000000">
                      <a:alpha val="30000"/>
                    </a:srgbClr>
                  </a:outerShdw>
                </a:effectLst>
              </a:rPr>
              <a:t>Exclusivamente en el caso de Proyectos con Recursos Autogenerados</a:t>
            </a:r>
            <a:endParaRPr lang="es-MX" sz="2400" b="1" dirty="0">
              <a:ln w="11430"/>
              <a:solidFill>
                <a:srgbClr val="C3864F"/>
              </a:solidFill>
              <a:effectLst>
                <a:outerShdw blurRad="80000" dist="40000" dir="5040000" algn="tl">
                  <a:srgbClr val="000000">
                    <a:alpha val="30000"/>
                  </a:srgbClr>
                </a:outerShdw>
              </a:effectLst>
            </a:endParaRPr>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357158" y="714356"/>
            <a:ext cx="7358063" cy="3786187"/>
          </a:xfrm>
        </p:spPr>
        <p:txBody>
          <a:bodyPr>
            <a:scene3d>
              <a:camera prst="orthographicFront"/>
              <a:lightRig rig="balanced" dir="t">
                <a:rot lat="0" lon="0" rev="2100000"/>
              </a:lightRig>
            </a:scene3d>
            <a:sp3d extrusionH="57150" prstMaterial="metal">
              <a:bevelT w="38100" h="25400"/>
              <a:contourClr>
                <a:schemeClr val="bg2"/>
              </a:contourClr>
            </a:sp3d>
          </a:bodyPr>
          <a:lstStyle/>
          <a:p>
            <a:pPr marL="514350" indent="-514350">
              <a:buFont typeface="Arial" charset="0"/>
              <a:buNone/>
              <a:defRPr/>
            </a:pPr>
            <a:endParaRPr lang="es-MX" sz="2800" b="1" dirty="0" smtClean="0">
              <a:ln w="50800"/>
              <a:solidFill>
                <a:schemeClr val="bg1"/>
              </a:solidFill>
            </a:endParaRPr>
          </a:p>
          <a:p>
            <a:pPr marL="514350" indent="-514350">
              <a:buFont typeface="Wingdings 2" pitchFamily="18" charset="2"/>
              <a:buNone/>
              <a:defRPr/>
            </a:pPr>
            <a:r>
              <a:rPr lang="es-MX" b="1" dirty="0" smtClean="0">
                <a:ln w="50800"/>
                <a:solidFill>
                  <a:schemeClr val="bg1"/>
                </a:solidFill>
                <a:latin typeface="Arial" pitchFamily="34" charset="0"/>
                <a:cs typeface="Arial" pitchFamily="34" charset="0"/>
              </a:rPr>
              <a:t>C) Operatividad del Proyecto</a:t>
            </a:r>
          </a:p>
          <a:p>
            <a:pPr marL="514350" indent="-514350">
              <a:buFont typeface="Arial" charset="0"/>
              <a:buNone/>
              <a:defRPr/>
            </a:pPr>
            <a:endParaRPr lang="es-MX" sz="2800" b="1" dirty="0" smtClean="0">
              <a:ln w="50800"/>
              <a:solidFill>
                <a:schemeClr val="bg1"/>
              </a:solidFill>
            </a:endParaRPr>
          </a:p>
          <a:p>
            <a:pPr marL="982663" indent="-531813">
              <a:buFont typeface="Wingdings" pitchFamily="2" charset="2"/>
              <a:buChar char="ü"/>
              <a:tabLst>
                <a:tab pos="982663" algn="l"/>
              </a:tabLst>
              <a:defRPr/>
            </a:pPr>
            <a:r>
              <a:rPr lang="es-MX" sz="28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Metas</a:t>
            </a:r>
          </a:p>
          <a:p>
            <a:pPr marL="982663" indent="-531813">
              <a:buFont typeface="Wingdings" pitchFamily="2" charset="2"/>
              <a:buChar char="ü"/>
              <a:tabLst>
                <a:tab pos="982663" algn="l"/>
              </a:tabLst>
              <a:defRPr/>
            </a:pPr>
            <a:r>
              <a:rPr lang="es-MX" sz="28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Actividades</a:t>
            </a:r>
          </a:p>
          <a:p>
            <a:pPr marL="982663" indent="-531813">
              <a:buFont typeface="Wingdings" pitchFamily="2" charset="2"/>
              <a:buChar char="ü"/>
              <a:tabLst>
                <a:tab pos="982663" algn="l"/>
              </a:tabLst>
              <a:defRPr/>
            </a:pPr>
            <a:r>
              <a:rPr lang="es-MX" sz="28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Presupuesto de cada actividad</a:t>
            </a:r>
          </a:p>
          <a:p>
            <a:pPr marL="982663" indent="-531813">
              <a:buFont typeface="Wingdings" pitchFamily="2" charset="2"/>
              <a:buChar char="ü"/>
              <a:tabLst>
                <a:tab pos="982663" algn="l"/>
              </a:tabLst>
              <a:defRPr/>
            </a:pPr>
            <a:r>
              <a:rPr lang="es-MX" sz="2800" b="1" dirty="0" smtClean="0">
                <a:ln w="50800"/>
                <a:solidFill>
                  <a:schemeClr val="bg1"/>
                </a:solidFill>
                <a:effectLst>
                  <a:outerShdw blurRad="38100" dist="38100" dir="2700000" algn="tl">
                    <a:srgbClr val="000000">
                      <a:alpha val="43137"/>
                    </a:srgbClr>
                  </a:outerShdw>
                </a:effectLst>
                <a:latin typeface="Arial" pitchFamily="34" charset="0"/>
                <a:cs typeface="Arial" pitchFamily="34" charset="0"/>
              </a:rPr>
              <a:t>Justificación de los recursos</a:t>
            </a:r>
          </a:p>
          <a:p>
            <a:pPr>
              <a:buFont typeface="Arial" charset="0"/>
              <a:buNone/>
              <a:defRPr/>
            </a:pPr>
            <a:endParaRPr lang="es-MX" b="1" dirty="0">
              <a:ln w="50800"/>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71472" y="1142984"/>
            <a:ext cx="8001056" cy="4429156"/>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p>
            <a:pPr algn="just">
              <a:lnSpc>
                <a:spcPct val="70000"/>
              </a:lnSpc>
              <a:spcBef>
                <a:spcPct val="20000"/>
              </a:spcBef>
              <a:buClr>
                <a:schemeClr val="accent1"/>
              </a:buClr>
              <a:buSzPct val="70000"/>
              <a:defRPr/>
            </a:pPr>
            <a:r>
              <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Metas.- </a:t>
            </a: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Son propósitos cuantificables cuyo logro se estipula en un tiempo determinado.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Las metas se deben expresar en unidades de medida; se deben proyectar, calendarizar y cuantificar.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ct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Deben mencionar: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Los resultados cuantitativos que se pretende alcanzar, los requerimientos de apoyos solicitados, las unidades de medida que identifiquen los resultados, y las fechas de inicio y de terminación. </a:t>
            </a:r>
          </a:p>
        </p:txBody>
      </p:sp>
      <p:sp>
        <p:nvSpPr>
          <p:cNvPr id="7" name="6 Rectángulo"/>
          <p:cNvSpPr/>
          <p:nvPr/>
        </p:nvSpPr>
        <p:spPr>
          <a:xfrm>
            <a:off x="142844" y="6072206"/>
            <a:ext cx="8858312" cy="397032"/>
          </a:xfrm>
          <a:prstGeom prst="rect">
            <a:avLst/>
          </a:prstGeom>
        </p:spPr>
        <p:txBody>
          <a:bodyPr>
            <a:spAutoFit/>
          </a:bodyPr>
          <a:lstStyle/>
          <a:p>
            <a:pPr algn="ctr">
              <a:lnSpc>
                <a:spcPct val="90000"/>
              </a:lnSpc>
              <a:spcBef>
                <a:spcPct val="20000"/>
              </a:spcBef>
              <a:buClr>
                <a:srgbClr val="F0A22E"/>
              </a:buClr>
              <a:buSzPct val="70000"/>
              <a:defRPr/>
            </a:pPr>
            <a:r>
              <a:rPr lang="es-MX" sz="2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Calibri" pitchFamily="34" charset="0"/>
                <a:cs typeface="Arial" pitchFamily="34" charset="0"/>
              </a:rPr>
              <a:t>Para cada objetivo específico, se propondrán un máximo de cuatro metas.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00034" y="620688"/>
            <a:ext cx="8001056" cy="5472608"/>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just">
              <a:lnSpc>
                <a:spcPct val="70000"/>
              </a:lnSpc>
              <a:spcBef>
                <a:spcPct val="20000"/>
              </a:spcBef>
              <a:buClr>
                <a:schemeClr val="accent1"/>
              </a:buClr>
              <a:buSzPct val="70000"/>
              <a:defRPr/>
            </a:pPr>
            <a:r>
              <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Actividades.- </a:t>
            </a: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Son las acciones que se realizan para cumplir la meta, los medios para alcanzar los fines, y responden a la pregunta: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ct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¿cómo se habrá de actuar con miras a que se cumplan las metas?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Deben incluirse las fechas de inicio y de cumplimiento y el porcentaje de contribución para el cumplimiento de la meta.</a:t>
            </a: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En caso de la omisión de la ministración de los recursos en la fecha estipulada, deberá de informar inmediatamente a la autoridad correspondiente con el objeto de apoyar el cumplimiento de la meta en tiempo y forma.</a:t>
            </a: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  </a:t>
            </a:r>
          </a:p>
        </p:txBody>
      </p:sp>
      <p:sp>
        <p:nvSpPr>
          <p:cNvPr id="6" name="5 Rectángulo"/>
          <p:cNvSpPr/>
          <p:nvPr/>
        </p:nvSpPr>
        <p:spPr>
          <a:xfrm>
            <a:off x="142844" y="6072206"/>
            <a:ext cx="8858312" cy="397032"/>
          </a:xfrm>
          <a:prstGeom prst="rect">
            <a:avLst/>
          </a:prstGeom>
        </p:spPr>
        <p:txBody>
          <a:bodyPr>
            <a:spAutoFit/>
          </a:bodyPr>
          <a:lstStyle/>
          <a:p>
            <a:pPr algn="ctr">
              <a:lnSpc>
                <a:spcPct val="90000"/>
              </a:lnSpc>
              <a:spcBef>
                <a:spcPct val="20000"/>
              </a:spcBef>
              <a:buClr>
                <a:srgbClr val="F0A22E"/>
              </a:buClr>
              <a:buSzPct val="70000"/>
              <a:defRPr/>
            </a:pPr>
            <a:r>
              <a:rPr lang="es-MX" sz="22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Calibri" pitchFamily="34" charset="0"/>
                <a:cs typeface="Arial" pitchFamily="34" charset="0"/>
              </a:rPr>
              <a:t>Para cada meta, se propondrán un máximo de cuatro actividades.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571472" y="1643050"/>
            <a:ext cx="8001056" cy="4286280"/>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just">
              <a:lnSpc>
                <a:spcPct val="70000"/>
              </a:lnSpc>
              <a:spcBef>
                <a:spcPct val="20000"/>
              </a:spcBef>
              <a:buClr>
                <a:schemeClr val="accent1"/>
              </a:buClr>
              <a:buSzPct val="70000"/>
              <a:defRPr/>
            </a:pPr>
            <a:r>
              <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Justificación de los Recursos.- </a:t>
            </a: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Para cada una de las actividades se deberá incluir una breve justificación de los recursos económicos que se están presupuestando para su ejecución</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ctr">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(10 renglones como máximo)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a:p>
            <a:pPr algn="just">
              <a:lnSpc>
                <a:spcPct val="70000"/>
              </a:lnSpc>
              <a:spcBef>
                <a:spcPct val="20000"/>
              </a:spcBef>
              <a:buClr>
                <a:schemeClr val="accent1"/>
              </a:buClr>
              <a:buSzPct val="70000"/>
              <a:defRPr/>
            </a:pP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En la que se enfatice por qué y para qué son necesarios…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Título"/>
          <p:cNvSpPr txBox="1">
            <a:spLocks/>
          </p:cNvSpPr>
          <p:nvPr/>
        </p:nvSpPr>
        <p:spPr bwMode="auto">
          <a:xfrm>
            <a:off x="0" y="1"/>
            <a:ext cx="4929190" cy="1000108"/>
          </a:xfrm>
          <a:prstGeom prst="rect">
            <a:avLst/>
          </a:prstGeom>
          <a:ln>
            <a:noFill/>
          </a:ln>
          <a:effectLst>
            <a:glow rad="228600">
              <a:schemeClr val="accent1">
                <a:satMod val="175000"/>
                <a:alpha val="40000"/>
              </a:schemeClr>
            </a:glow>
            <a:outerShdw blurRad="184150" dist="241300" dir="11520000" sx="110000" sy="110000" algn="ctr">
              <a:srgbClr val="000000">
                <a:alpha val="18000"/>
              </a:srgbClr>
            </a:outerShdw>
            <a:softEdge rad="63500"/>
          </a:effectLst>
          <a:scene3d>
            <a:camera prst="perspectiveFront"/>
            <a:lightRig rig="flood" dir="t">
              <a:rot lat="0" lon="0" rev="13800000"/>
            </a:lightRig>
          </a:scene3d>
          <a:sp3d extrusionH="107950" prstMaterial="plastic">
            <a:bevelT w="82550" h="63500" prst="divot"/>
            <a:bevelB/>
          </a:sp3d>
        </p:spPr>
        <p:txBody>
          <a:bodyPr/>
          <a:lstStyle/>
          <a:p>
            <a:pPr marL="1143000" indent="-1143000" fontAlgn="auto">
              <a:spcAft>
                <a:spcPts val="0"/>
              </a:spcAft>
              <a:defRPr/>
            </a:pPr>
            <a:r>
              <a:rPr lang="es-MX" sz="6000" dirty="0">
                <a:solidFill>
                  <a:schemeClr val="bg1"/>
                </a:solidFill>
                <a:latin typeface="+mj-lt"/>
                <a:ea typeface="+mj-ea"/>
                <a:cs typeface="+mj-cs"/>
              </a:rPr>
              <a:t>Referentes</a:t>
            </a:r>
            <a:endParaRPr lang="es-MX" sz="6000" dirty="0">
              <a:solidFill>
                <a:schemeClr val="bg1"/>
              </a:solidFill>
              <a:latin typeface="+mj-lt"/>
              <a:ea typeface="+mj-ea"/>
              <a:cs typeface="+mj-cs"/>
            </a:endParaRPr>
          </a:p>
        </p:txBody>
      </p:sp>
      <p:sp>
        <p:nvSpPr>
          <p:cNvPr id="18" name="17 CuadroTexto"/>
          <p:cNvSpPr txBox="1"/>
          <p:nvPr/>
        </p:nvSpPr>
        <p:spPr>
          <a:xfrm>
            <a:off x="214282" y="1714488"/>
            <a:ext cx="8715436" cy="4188381"/>
          </a:xfrm>
          <a:prstGeom prst="roundRect">
            <a:avLst/>
          </a:prstGeom>
          <a:noFill/>
          <a:ln>
            <a:noFill/>
          </a:ln>
          <a:effectLst>
            <a:softEdge rad="63500"/>
          </a:effectLst>
          <a:scene3d>
            <a:camera prst="perspectiveFront"/>
            <a:lightRig rig="balanced" dir="t">
              <a:rot lat="0" lon="0" rev="0"/>
            </a:lightRig>
          </a:scene3d>
          <a:sp3d contourW="44450" prstMaterial="matte">
            <a:bevelT w="63500" h="63500" prst="relaxedInset"/>
            <a:contourClr>
              <a:srgbClr val="FFFFFF"/>
            </a:contourClr>
          </a:sp3d>
        </p:spPr>
        <p:txBody>
          <a:bodyPr>
            <a:spAutoFit/>
            <a:sp3d extrusionH="25400" prstMaterial="metal">
              <a:extrusionClr>
                <a:schemeClr val="tx1"/>
              </a:extrusionClr>
            </a:sp3d>
          </a:bodyPr>
          <a:lstStyle/>
          <a:p>
            <a:pPr algn="ctr">
              <a:defRPr/>
            </a:pP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Los Ejes Estratégicos del Plan </a:t>
            </a:r>
          </a:p>
          <a:p>
            <a:pPr algn="ctr">
              <a:defRPr/>
            </a:pP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de Desarrollo Institucional guían el desarrollo de las funciones sustantivas, adjetivas </a:t>
            </a:r>
          </a:p>
          <a:p>
            <a:pPr algn="ctr">
              <a:defRPr/>
            </a:pP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y regulativas de la</a:t>
            </a:r>
            <a:b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b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Universidad Autónoma del Estado de Hidalgo; por lo que </a:t>
            </a:r>
            <a:r>
              <a:rPr lang="es-ES" sz="3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rPr>
              <a:t>son referentes</a:t>
            </a: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 para la estructuración de los Programas Institucionales </a:t>
            </a:r>
          </a:p>
          <a:p>
            <a:pPr algn="ctr">
              <a:defRPr/>
            </a:pPr>
            <a:r>
              <a:rPr lang="es-ES"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rPr>
              <a:t>y sus Proyectos Asociados.</a:t>
            </a:r>
            <a:endParaRPr lang="es-MX" sz="3000" dirty="0">
              <a:ln w="18415" cmpd="sng">
                <a:solidFill>
                  <a:srgbClr val="FFFFFF"/>
                </a:solidFill>
                <a:prstDash val="solid"/>
              </a:ln>
              <a:solidFill>
                <a:schemeClr val="bg1">
                  <a:lumMod val="75000"/>
                </a:schemeClr>
              </a:solidFill>
              <a:effectLst>
                <a:glow rad="63500">
                  <a:schemeClr val="tx1">
                    <a:alpha val="40000"/>
                  </a:schemeClr>
                </a:glow>
                <a:outerShdw blurRad="127000" dist="38100" dir="2100000" algn="tl" rotWithShape="0">
                  <a:schemeClr val="tx1">
                    <a:alpha val="89000"/>
                  </a:schemeClr>
                </a:outerShdw>
              </a:effectLst>
            </a:endParaRP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28596" y="1428736"/>
            <a:ext cx="8286808" cy="2504320"/>
          </a:xfrm>
          <a:prstGeom prst="rect">
            <a:avLst/>
          </a:prstGeom>
          <a:solidFill>
            <a:schemeClr val="tx2">
              <a:lumMod val="60000"/>
              <a:lumOff val="40000"/>
            </a:schemeClr>
          </a:solidFill>
          <a:ln w="38100"/>
          <a:effectLst>
            <a:innerShdw blurRad="114300">
              <a:prstClr val="black"/>
            </a:innerShdw>
          </a:effectLst>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just">
              <a:lnSpc>
                <a:spcPct val="70000"/>
              </a:lnSpc>
              <a:spcBef>
                <a:spcPct val="20000"/>
              </a:spcBef>
              <a:buClr>
                <a:schemeClr val="accent1"/>
              </a:buClr>
              <a:buSzPct val="70000"/>
              <a:defRPr/>
            </a:pPr>
            <a:r>
              <a:rPr lang="es-ES_tradnl"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Presupuesto de cada Actividad.- </a:t>
            </a:r>
            <a:r>
              <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rPr>
              <a:t>Especificar los montos y la calendarización de los recursos necesarios para llevar a cabo cada una de las actividades que se incluyen en el proyecto. </a:t>
            </a:r>
          </a:p>
          <a:p>
            <a:pPr algn="just">
              <a:lnSpc>
                <a:spcPct val="70000"/>
              </a:lnSpc>
              <a:spcBef>
                <a:spcPct val="20000"/>
              </a:spcBef>
              <a:buClr>
                <a:schemeClr val="accent1"/>
              </a:buClr>
              <a:buSzPct val="70000"/>
              <a:defRPr/>
            </a:pPr>
            <a:endParaRPr lang="es-MX" sz="2700" b="1" dirty="0" smtClean="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Título"/>
          <p:cNvSpPr txBox="1">
            <a:spLocks/>
          </p:cNvSpPr>
          <p:nvPr/>
        </p:nvSpPr>
        <p:spPr bwMode="auto">
          <a:xfrm>
            <a:off x="0" y="0"/>
            <a:ext cx="7929586" cy="1000108"/>
          </a:xfrm>
          <a:prstGeom prst="rect">
            <a:avLst/>
          </a:prstGeom>
          <a:ln>
            <a:noFill/>
          </a:ln>
          <a:effectLst>
            <a:glow rad="228600">
              <a:schemeClr val="accent1">
                <a:satMod val="175000"/>
                <a:alpha val="40000"/>
              </a:schemeClr>
            </a:glow>
            <a:outerShdw blurRad="184150" dist="241300" dir="11520000" sx="110000" sy="110000" algn="ctr">
              <a:srgbClr val="000000">
                <a:alpha val="18000"/>
              </a:srgbClr>
            </a:outerShdw>
            <a:softEdge rad="63500"/>
          </a:effectLst>
          <a:scene3d>
            <a:camera prst="perspectiveFront"/>
            <a:lightRig rig="flood" dir="t">
              <a:rot lat="0" lon="0" rev="13800000"/>
            </a:lightRig>
          </a:scene3d>
          <a:sp3d extrusionH="107950" prstMaterial="plastic">
            <a:bevelT w="82550" h="63500" prst="divot"/>
            <a:bevelB/>
          </a:sp3d>
        </p:spPr>
        <p:txBody>
          <a:bodyPr/>
          <a:lstStyle/>
          <a:p>
            <a:pPr marL="1143000" indent="-1143000" fontAlgn="auto">
              <a:spcAft>
                <a:spcPts val="0"/>
              </a:spcAft>
              <a:defRPr/>
            </a:pPr>
            <a:r>
              <a:rPr lang="es-MX" sz="4800" dirty="0">
                <a:solidFill>
                  <a:schemeClr val="bg1"/>
                </a:solidFill>
                <a:latin typeface="+mj-lt"/>
                <a:ea typeface="+mj-ea"/>
                <a:cs typeface="+mj-cs"/>
              </a:rPr>
              <a:t>SEGUIMIENTO Y EVALUACIÓN</a:t>
            </a:r>
            <a:endParaRPr lang="es-MX" sz="4800" dirty="0">
              <a:solidFill>
                <a:schemeClr val="bg1"/>
              </a:solidFill>
              <a:latin typeface="+mj-lt"/>
              <a:ea typeface="+mj-ea"/>
              <a:cs typeface="+mj-cs"/>
            </a:endParaRPr>
          </a:p>
        </p:txBody>
      </p:sp>
      <p:sp>
        <p:nvSpPr>
          <p:cNvPr id="8" name="Rectangle 3"/>
          <p:cNvSpPr>
            <a:spLocks noGrp="1" noChangeArrowheads="1"/>
          </p:cNvSpPr>
          <p:nvPr>
            <p:ph idx="1"/>
          </p:nvPr>
        </p:nvSpPr>
        <p:spPr>
          <a:xfrm>
            <a:off x="285720" y="1214446"/>
            <a:ext cx="8501062" cy="5214950"/>
          </a:xfrm>
        </p:spPr>
        <p:txBody>
          <a:bodyPr/>
          <a:lstStyle/>
          <a:p>
            <a:pPr marL="0" indent="0" algn="ctr" eaLnBrk="1" hangingPunct="1">
              <a:buFontTx/>
              <a:buNone/>
              <a:defRPr/>
            </a:pPr>
            <a:endPar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Tx/>
              <a:buNone/>
              <a:defRPr/>
            </a:pP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Los proyectos aprobados estarán sujetos a </a:t>
            </a:r>
            <a:r>
              <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seguimiento</a:t>
            </a: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en cuanto a sus resultados,  por</a:t>
            </a:r>
            <a:endParaRPr lang="es-MX"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eaLnBrk="1" hangingPunct="1">
              <a:buFontTx/>
              <a:buNone/>
              <a:defRPr/>
            </a:pPr>
            <a:endParaRPr lang="es-MX" sz="1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 typeface="Wingdings 2" pitchFamily="18" charset="2"/>
              <a:buNone/>
              <a:defRPr/>
            </a:pPr>
            <a:r>
              <a:rPr lang="es-ES" sz="2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La Dirección General de Planeación </a:t>
            </a:r>
          </a:p>
          <a:p>
            <a:pPr marL="0" indent="0" algn="ctr" eaLnBrk="1" hangingPunct="1">
              <a:buFont typeface="Wingdings 2" pitchFamily="18" charset="2"/>
              <a:buNone/>
              <a:defRPr/>
            </a:pPr>
            <a:endParaRPr lang="es-ES" sz="1400" b="1" dirty="0" smtClean="0">
              <a:solidFill>
                <a:srgbClr val="FF9900"/>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 typeface="Wingdings 2" pitchFamily="18" charset="2"/>
              <a:buNone/>
              <a:defRPr/>
            </a:pP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Por ello, las diferentes instancias universitarias habrán de presentarle, </a:t>
            </a:r>
            <a:r>
              <a:rPr lang="es-ES" sz="2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de manera trimestral, </a:t>
            </a: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un informe descriptivo de los resultados obtenidos en la operación de su Programa Anual Operativo, que debe ser entregado a más tardar </a:t>
            </a:r>
            <a:r>
              <a:rPr lang="es-ES" sz="2600" b="1"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el día diez del mes siguiente al trimestre informado.</a:t>
            </a:r>
            <a:endParaRPr lang="es-MX" sz="2600" b="1" dirty="0" smtClean="0">
              <a:solidFill>
                <a:srgbClr val="00B0F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a:xfrm>
            <a:off x="357158" y="1285860"/>
            <a:ext cx="8501062" cy="5143536"/>
          </a:xfrm>
        </p:spPr>
        <p:txBody>
          <a:bodyPr/>
          <a:lstStyle/>
          <a:p>
            <a:pPr marL="0" indent="0" algn="ctr" eaLnBrk="1" hangingPunct="1">
              <a:buFontTx/>
              <a:buNone/>
              <a:defRPr/>
            </a:pP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Los proyectos aprobados estarán sujetos a </a:t>
            </a:r>
            <a:r>
              <a:rPr lang="es-E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evaluación</a:t>
            </a: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por </a:t>
            </a:r>
            <a:endParaRPr lang="es-MX"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eaLnBrk="1" hangingPunct="1">
              <a:buFontTx/>
              <a:buNone/>
              <a:defRPr/>
            </a:pPr>
            <a:endParaRPr lang="es-MX"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 typeface="Wingdings 2" pitchFamily="18" charset="2"/>
              <a:buNone/>
              <a:defRPr/>
            </a:pPr>
            <a:r>
              <a:rPr lang="es-ES" sz="2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La Dirección General de Evaluación </a:t>
            </a:r>
          </a:p>
          <a:p>
            <a:pPr marL="0" indent="0" algn="ctr" eaLnBrk="1" hangingPunct="1">
              <a:buFont typeface="Wingdings 2" pitchFamily="18" charset="2"/>
              <a:buNone/>
              <a:defRPr/>
            </a:pPr>
            <a:endPar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indent="0" algn="ctr" eaLnBrk="1" hangingPunct="1">
              <a:buFont typeface="Wingdings 2" pitchFamily="18" charset="2"/>
              <a:buNone/>
              <a:defRPr/>
            </a:pPr>
            <a:r>
              <a:rPr lang="es-ES"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Quien realizará la evaluación académica  y de la gestión institucional, para conocer el grado de cumplimiento, los alcances e impactos del PAO y sus proyectos integrantes</a:t>
            </a:r>
            <a:endParaRPr lang="es-MX" sz="2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eaLnBrk="1" hangingPunct="1">
              <a:buFont typeface="Wingdings 2" pitchFamily="18" charset="2"/>
              <a:buNone/>
              <a:defRPr/>
            </a:pPr>
            <a:endParaRPr lang="es-MX" b="1" dirty="0" smtClean="0">
              <a:solidFill>
                <a:schemeClr val="bg1"/>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2 Título"/>
          <p:cNvSpPr txBox="1">
            <a:spLocks/>
          </p:cNvSpPr>
          <p:nvPr/>
        </p:nvSpPr>
        <p:spPr bwMode="auto">
          <a:xfrm>
            <a:off x="0" y="1"/>
            <a:ext cx="7358082" cy="1000108"/>
          </a:xfrm>
          <a:prstGeom prst="rect">
            <a:avLst/>
          </a:prstGeom>
          <a:ln>
            <a:noFill/>
          </a:ln>
          <a:effectLst>
            <a:glow rad="228600">
              <a:schemeClr val="accent1">
                <a:satMod val="175000"/>
                <a:alpha val="40000"/>
              </a:schemeClr>
            </a:glow>
            <a:outerShdw blurRad="184150" dist="241300" dir="11520000" sx="110000" sy="110000" algn="ctr">
              <a:srgbClr val="000000">
                <a:alpha val="18000"/>
              </a:srgbClr>
            </a:outerShdw>
            <a:softEdge rad="63500"/>
          </a:effectLst>
          <a:scene3d>
            <a:camera prst="perspectiveFront"/>
            <a:lightRig rig="flood" dir="t">
              <a:rot lat="0" lon="0" rev="13800000"/>
            </a:lightRig>
          </a:scene3d>
          <a:sp3d extrusionH="107950" prstMaterial="plastic">
            <a:bevelT w="82550" h="63500" prst="divot"/>
            <a:bevelB/>
          </a:sp3d>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1143000" indent="-1143000" fontAlgn="auto">
              <a:spcAft>
                <a:spcPts val="0"/>
              </a:spcAft>
              <a:defRPr/>
            </a:pPr>
            <a:r>
              <a:rPr lang="es-MX" sz="60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rPr>
              <a:t>ReCOMENDACIONES</a:t>
            </a:r>
            <a:endParaRPr lang="es-MX" sz="6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p:txBody>
      </p:sp>
      <p:grpSp>
        <p:nvGrpSpPr>
          <p:cNvPr id="2" name="3 Grupo"/>
          <p:cNvGrpSpPr/>
          <p:nvPr/>
        </p:nvGrpSpPr>
        <p:grpSpPr>
          <a:xfrm>
            <a:off x="714348" y="1500174"/>
            <a:ext cx="7786742" cy="4714908"/>
            <a:chOff x="357158" y="642918"/>
            <a:chExt cx="7786742" cy="6000792"/>
          </a:xfrm>
          <a:solidFill>
            <a:srgbClr val="0000FF"/>
          </a:solidFill>
        </p:grpSpPr>
        <p:sp>
          <p:nvSpPr>
            <p:cNvPr id="5" name="4 Rectángulo redondeado"/>
            <p:cNvSpPr/>
            <p:nvPr/>
          </p:nvSpPr>
          <p:spPr>
            <a:xfrm>
              <a:off x="357158" y="642918"/>
              <a:ext cx="7786742" cy="6000792"/>
            </a:xfrm>
            <a:prstGeom prst="roundRect">
              <a:avLst/>
            </a:prstGeom>
            <a:noFill/>
            <a:ln>
              <a:solidFill>
                <a:schemeClr val="accent2"/>
              </a:solidFill>
            </a:ln>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s-MX" sz="2600" dirty="0">
                <a:latin typeface="Arial" pitchFamily="34" charset="0"/>
                <a:cs typeface="Arial" pitchFamily="34" charset="0"/>
              </a:endParaRPr>
            </a:p>
          </p:txBody>
        </p:sp>
        <p:sp>
          <p:nvSpPr>
            <p:cNvPr id="6" name="Rectangle 3"/>
            <p:cNvSpPr txBox="1">
              <a:spLocks noChangeArrowheads="1"/>
            </p:cNvSpPr>
            <p:nvPr/>
          </p:nvSpPr>
          <p:spPr bwMode="auto">
            <a:xfrm>
              <a:off x="642910" y="928670"/>
              <a:ext cx="7126309" cy="5357850"/>
            </a:xfrm>
            <a:prstGeom prst="rect">
              <a:avLst/>
            </a:prstGeom>
            <a:noFill/>
            <a:ln w="9525">
              <a:noFill/>
              <a:miter lim="800000"/>
              <a:headEnd/>
              <a:tailEnd/>
            </a:ln>
          </p:spPr>
          <p:txBody>
            <a:bodyPr/>
            <a:lstStyle/>
            <a:p>
              <a:pPr algn="ctr">
                <a:spcBef>
                  <a:spcPct val="20000"/>
                </a:spcBef>
                <a:buClr>
                  <a:schemeClr val="accent1"/>
                </a:buClr>
                <a:buSzPct val="70000"/>
                <a:buFont typeface="Arial" charset="0"/>
                <a:buNone/>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Utilice como apoyo y material de referencia para la formulación de sus proyectos los siguientes documentos disponibles en la página web institucional:</a:t>
              </a:r>
            </a:p>
            <a:p>
              <a:pPr algn="ctr">
                <a:spcBef>
                  <a:spcPct val="20000"/>
                </a:spcBef>
                <a:buClr>
                  <a:schemeClr val="accent1"/>
                </a:buClr>
                <a:buSzPct val="70000"/>
                <a:buFont typeface="Arial" charset="0"/>
                <a:buNone/>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marL="352425" indent="-352425" algn="just">
                <a:spcBef>
                  <a:spcPct val="20000"/>
                </a:spcBef>
                <a:buClr>
                  <a:schemeClr val="accent1"/>
                </a:buClr>
                <a:buSzPct val="70000"/>
                <a:buFont typeface="Wingdings" pitchFamily="2" charset="2"/>
                <a:buChar char="q"/>
                <a:defRPr/>
              </a:pPr>
              <a:r>
                <a:rPr lang="es-MX" sz="2400" b="1" dirty="0">
                  <a:ln w="10541" cmpd="sng">
                    <a:solidFill>
                      <a:srgbClr val="7D7D7D">
                        <a:tint val="100000"/>
                        <a:shade val="100000"/>
                        <a:satMod val="110000"/>
                      </a:srgbClr>
                    </a:solidFill>
                    <a:prstDash val="solid"/>
                  </a:ln>
                  <a:solidFill>
                    <a:schemeClr val="bg2">
                      <a:lumMod val="50000"/>
                    </a:schemeClr>
                  </a:solidFill>
                  <a:latin typeface="Arial" pitchFamily="34" charset="0"/>
                  <a:cs typeface="Arial" pitchFamily="34" charset="0"/>
                </a:rPr>
                <a:t>Guía para la elaboración del Programa Anual Operativo 2011.</a:t>
              </a:r>
            </a:p>
            <a:p>
              <a:pPr marL="352425" indent="-352425" algn="just">
                <a:spcBef>
                  <a:spcPct val="20000"/>
                </a:spcBef>
                <a:buClr>
                  <a:schemeClr val="accent1"/>
                </a:buClr>
                <a:buSzPct val="70000"/>
                <a:buFont typeface="Wingdings" pitchFamily="2" charset="2"/>
                <a:buChar char="q"/>
                <a:defRPr/>
              </a:pPr>
              <a:r>
                <a:rPr lang="es-ES_tradnl" sz="2400" b="1" dirty="0">
                  <a:ln w="10541" cmpd="sng">
                    <a:solidFill>
                      <a:srgbClr val="7D7D7D">
                        <a:tint val="100000"/>
                        <a:shade val="100000"/>
                        <a:satMod val="110000"/>
                      </a:srgbClr>
                    </a:solidFill>
                    <a:prstDash val="solid"/>
                  </a:ln>
                  <a:solidFill>
                    <a:schemeClr val="bg2">
                      <a:lumMod val="50000"/>
                    </a:schemeClr>
                  </a:solidFill>
                  <a:latin typeface="Arial" pitchFamily="34" charset="0"/>
                  <a:cs typeface="Arial" pitchFamily="34" charset="0"/>
                </a:rPr>
                <a:t>Cronograma del PAO 2011.</a:t>
              </a:r>
            </a:p>
            <a:p>
              <a:pPr marL="352425" indent="-352425" algn="just">
                <a:spcBef>
                  <a:spcPct val="20000"/>
                </a:spcBef>
                <a:buClr>
                  <a:schemeClr val="accent1"/>
                </a:buClr>
                <a:buSzPct val="70000"/>
                <a:buFont typeface="Wingdings" pitchFamily="2" charset="2"/>
                <a:buChar char="q"/>
                <a:defRPr/>
              </a:pPr>
              <a:r>
                <a:rPr lang="es-ES_tradnl" sz="2400" b="1" dirty="0">
                  <a:ln w="10541" cmpd="sng">
                    <a:solidFill>
                      <a:srgbClr val="7D7D7D">
                        <a:tint val="100000"/>
                        <a:shade val="100000"/>
                        <a:satMod val="110000"/>
                      </a:srgbClr>
                    </a:solidFill>
                    <a:prstDash val="solid"/>
                  </a:ln>
                  <a:solidFill>
                    <a:schemeClr val="bg2">
                      <a:lumMod val="50000"/>
                    </a:schemeClr>
                  </a:solidFill>
                  <a:latin typeface="Arial" pitchFamily="34" charset="0"/>
                  <a:cs typeface="Arial" pitchFamily="34" charset="0"/>
                </a:rPr>
                <a:t>Lineamientos para el Ejercicio del PAU 2011 (en construcción).</a:t>
              </a:r>
            </a:p>
          </p:txBody>
        </p:sp>
      </p:gr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a:grpSpLocks/>
          </p:cNvGrpSpPr>
          <p:nvPr/>
        </p:nvGrpSpPr>
        <p:grpSpPr bwMode="auto">
          <a:xfrm>
            <a:off x="642938" y="936625"/>
            <a:ext cx="7786687" cy="5492750"/>
            <a:chOff x="1071538" y="435996"/>
            <a:chExt cx="7786742" cy="6000792"/>
          </a:xfrm>
          <a:noFill/>
        </p:grpSpPr>
        <p:sp>
          <p:nvSpPr>
            <p:cNvPr id="6" name="5 Rectángulo redondeado"/>
            <p:cNvSpPr/>
            <p:nvPr/>
          </p:nvSpPr>
          <p:spPr>
            <a:xfrm>
              <a:off x="1071538" y="435996"/>
              <a:ext cx="7786742" cy="6000792"/>
            </a:xfrm>
            <a:prstGeom prst="roundRect">
              <a:avLst/>
            </a:prstGeom>
            <a:gr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2600" dirty="0">
                <a:latin typeface="Arial" pitchFamily="34" charset="0"/>
                <a:cs typeface="Arial" pitchFamily="34" charset="0"/>
              </a:endParaRPr>
            </a:p>
          </p:txBody>
        </p:sp>
        <p:sp>
          <p:nvSpPr>
            <p:cNvPr id="5" name="Rectangle 3"/>
            <p:cNvSpPr txBox="1">
              <a:spLocks noChangeArrowheads="1"/>
            </p:cNvSpPr>
            <p:nvPr/>
          </p:nvSpPr>
          <p:spPr bwMode="auto">
            <a:xfrm>
              <a:off x="1071538" y="857232"/>
              <a:ext cx="7786742" cy="5429288"/>
            </a:xfrm>
            <a:prstGeom prst="rect">
              <a:avLst/>
            </a:prstGeom>
            <a:grpFill/>
            <a:ln w="9525">
              <a:noFill/>
              <a:miter lim="800000"/>
              <a:headEnd/>
              <a:tailEnd/>
            </a:ln>
          </p:spPr>
          <p:txBody>
            <a:bodyPr/>
            <a:lstStyle/>
            <a:p>
              <a:pPr marL="342900" indent="-342900" algn="ctr">
                <a:lnSpc>
                  <a:spcPct val="90000"/>
                </a:lnSpc>
                <a:spcBef>
                  <a:spcPct val="20000"/>
                </a:spcBef>
                <a:buFont typeface="Arial" pitchFamily="34"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Las metas de cada proyecto deben ser académicas y de resultados orientados al cumplimiento de las prioridades institucionales.</a:t>
              </a:r>
            </a:p>
            <a:p>
              <a:pPr marL="342900" indent="-342900" algn="ctr">
                <a:lnSpc>
                  <a:spcPct val="90000"/>
                </a:lnSpc>
                <a:spcBef>
                  <a:spcPct val="20000"/>
                </a:spcBef>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marL="342900" indent="-342900" algn="ctr">
                <a:lnSpc>
                  <a:spcPct val="90000"/>
                </a:lnSpc>
                <a:spcBef>
                  <a:spcPct val="20000"/>
                </a:spcBef>
                <a:buFont typeface="Arial"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Se recomienda revisar los recursos que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no se han ejercido</a:t>
              </a:r>
              <a:r>
                <a:rPr lang="es-MX" sz="2600" b="1" dirty="0">
                  <a:ln w="10541" cmpd="sng">
                    <a:solidFill>
                      <a:srgbClr val="7D7D7D">
                        <a:tint val="100000"/>
                        <a:shade val="100000"/>
                        <a:satMod val="110000"/>
                      </a:srgbClr>
                    </a:solidFill>
                    <a:prstDash val="solid"/>
                  </a:ln>
                  <a:solidFill>
                    <a:schemeClr val="accent1">
                      <a:lumMod val="75000"/>
                    </a:schemeClr>
                  </a:soli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del PIFI,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PEF, CONUPE, etc.,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a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efecto de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no duplicar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las solicitudes de recursos.</a:t>
              </a:r>
            </a:p>
            <a:p>
              <a:pPr marL="342900" indent="-342900" algn="ctr">
                <a:lnSpc>
                  <a:spcPct val="90000"/>
                </a:lnSpc>
                <a:spcBef>
                  <a:spcPct val="20000"/>
                </a:spcBef>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marL="342900" indent="-342900" algn="ctr">
                <a:lnSpc>
                  <a:spcPct val="90000"/>
                </a:lnSpc>
                <a:spcBef>
                  <a:spcPct val="20000"/>
                </a:spcBef>
                <a:buFont typeface="Arial"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Al formular los proyectos, deberá elaborarse la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memoria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de cálculo respectiva</a:t>
              </a:r>
              <a:r>
                <a:rPr lang="es-MX" sz="30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mn-lt"/>
                  <a:cs typeface="+mn-cs"/>
                </a:rPr>
                <a:t>.</a:t>
              </a:r>
              <a:endParaRPr lang="es-ES" sz="30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mn-lt"/>
                <a:cs typeface="+mn-cs"/>
              </a:endParaRPr>
            </a:p>
            <a:p>
              <a:pPr marL="342900" indent="-342900" algn="ctr">
                <a:lnSpc>
                  <a:spcPct val="90000"/>
                </a:lnSpc>
                <a:spcBef>
                  <a:spcPct val="20000"/>
                </a:spcBef>
                <a:buFont typeface="Arial" charset="0"/>
                <a:buChar char="•"/>
                <a:defRPr/>
              </a:pPr>
              <a:endParaRPr lang="es-ES" sz="3200" b="1" dirty="0">
                <a:solidFill>
                  <a:schemeClr val="bg1"/>
                </a:solidFill>
                <a:latin typeface="+mn-lt"/>
                <a:cs typeface="+mn-cs"/>
              </a:endParaRPr>
            </a:p>
          </p:txBody>
        </p:sp>
      </p:gr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Grupo"/>
          <p:cNvGrpSpPr>
            <a:grpSpLocks/>
          </p:cNvGrpSpPr>
          <p:nvPr/>
        </p:nvGrpSpPr>
        <p:grpSpPr bwMode="auto">
          <a:xfrm>
            <a:off x="827584" y="476672"/>
            <a:ext cx="7786687" cy="5857875"/>
            <a:chOff x="500034" y="642918"/>
            <a:chExt cx="7786742" cy="6000792"/>
          </a:xfrm>
          <a:noFill/>
        </p:grpSpPr>
        <p:sp>
          <p:nvSpPr>
            <p:cNvPr id="6" name="5 Rectángulo redondeado"/>
            <p:cNvSpPr/>
            <p:nvPr/>
          </p:nvSpPr>
          <p:spPr>
            <a:xfrm>
              <a:off x="500034" y="642918"/>
              <a:ext cx="7786742" cy="6000792"/>
            </a:xfrm>
            <a:prstGeom prst="roundRect">
              <a:avLst/>
            </a:prstGeom>
            <a:gr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5" name="Rectangle 3"/>
            <p:cNvSpPr txBox="1">
              <a:spLocks noChangeArrowheads="1"/>
            </p:cNvSpPr>
            <p:nvPr/>
          </p:nvSpPr>
          <p:spPr bwMode="auto">
            <a:xfrm>
              <a:off x="571472" y="857232"/>
              <a:ext cx="7643866" cy="5572164"/>
            </a:xfrm>
            <a:prstGeom prst="rect">
              <a:avLst/>
            </a:prstGeom>
            <a:grpFill/>
            <a:ln w="9525">
              <a:noFill/>
              <a:miter lim="800000"/>
              <a:headEnd/>
              <a:tailEnd/>
            </a:ln>
          </p:spPr>
          <p:txBody>
            <a:bodyPr/>
            <a:lstStyle/>
            <a:p>
              <a:pPr algn="ctr">
                <a:buFont typeface="Arial" pitchFamily="34"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Al presupuestar honorarios y viáticos, deben considerarse los </a:t>
              </a:r>
            </a:p>
            <a:p>
              <a:pPr algn="ctr">
                <a:defRPr/>
              </a:pPr>
              <a:r>
                <a:rPr lang="es-MX" sz="2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latin typeface="Arial" pitchFamily="34" charset="0"/>
                  <a:cs typeface="Arial" pitchFamily="34" charset="0"/>
                </a:rPr>
                <a:t>tabuladores respectivos vigentes.</a:t>
              </a:r>
            </a:p>
            <a:p>
              <a:pPr algn="ctr">
                <a:spcBef>
                  <a:spcPct val="20000"/>
                </a:spcBef>
                <a:buClr>
                  <a:schemeClr val="accent1"/>
                </a:buClr>
                <a:buSzPct val="70000"/>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Para el pago de honorarios debe indicarse, de manera general, el trabajo que desarrollará(n) la(s) persona(s) a contratar y el área en que prestará(n) su(s) servicios, en la </a:t>
              </a:r>
            </a:p>
            <a:p>
              <a:pPr algn="ctr">
                <a:spcBef>
                  <a:spcPct val="20000"/>
                </a:spcBef>
                <a:buClr>
                  <a:schemeClr val="accent1"/>
                </a:buClr>
                <a:buSzPct val="70000"/>
                <a:defRPr/>
              </a:pPr>
              <a:r>
                <a:rPr lang="es-MX" sz="26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“Justificación de los Recursos”</a:t>
              </a:r>
              <a:r>
                <a:rPr lang="es-MX" sz="2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Arial" pitchFamily="34" charset="0"/>
                </a:rPr>
                <a:t> </a:t>
              </a:r>
              <a:endParaRPr lang="es-MX" sz="2600" b="1" dirty="0">
                <a:ln w="10541" cmpd="sng">
                  <a:solidFill>
                    <a:srgbClr val="7D7D7D">
                      <a:tint val="100000"/>
                      <a:shade val="100000"/>
                      <a:satMod val="110000"/>
                    </a:srgbClr>
                  </a:solidFill>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a:spcBef>
                  <a:spcPct val="20000"/>
                </a:spcBef>
                <a:buClr>
                  <a:schemeClr val="accent1"/>
                </a:buClr>
                <a:buSzPct val="70000"/>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de la aplicación informática.</a:t>
              </a:r>
            </a:p>
            <a:p>
              <a:pPr algn="ctr">
                <a:spcBef>
                  <a:spcPct val="20000"/>
                </a:spcBef>
                <a:buClr>
                  <a:schemeClr val="accent1"/>
                </a:buClr>
                <a:buSzPct val="70000"/>
                <a:buFont typeface="Arial" pitchFamily="34"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En el caso de solicitar viáticos, deberá indicarse el evento, actividad, lugar, institución y nombres de quiénes asistirán por parte de la UAEH.</a:t>
              </a:r>
              <a:endParaRPr lang="es-ES"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571472" y="1000108"/>
            <a:ext cx="7786742" cy="5429288"/>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Cuando se soliciten  </a:t>
            </a:r>
            <a:r>
              <a:rPr lang="es-MX" sz="2600" b="1" dirty="0">
                <a:ln w="10541" cmpd="sng">
                  <a:solidFill>
                    <a:srgbClr val="7D7D7D">
                      <a:tint val="100000"/>
                      <a:shade val="100000"/>
                      <a:satMod val="110000"/>
                    </a:srgbClr>
                  </a:solidFill>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becas para estudiantes</a:t>
            </a: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deberá indicarse el nombre del programa educativo en el que están inscritos. </a:t>
            </a:r>
          </a:p>
          <a:p>
            <a:pPr algn="ctr">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algn="ctr">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En el proceso de captura del proyecto  sobre la aplicación  </a:t>
            </a:r>
            <a:r>
              <a:rPr lang="es-MX" sz="2600" b="1" dirty="0">
                <a:ln w="10541" cmpd="sng">
                  <a:solidFill>
                    <a:srgbClr val="7D7D7D">
                      <a:tint val="100000"/>
                      <a:shade val="100000"/>
                      <a:satMod val="110000"/>
                    </a:srgbClr>
                  </a:solidFill>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evitar el llenado repetitivo</a:t>
            </a: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de actividades</a:t>
            </a:r>
          </a:p>
          <a:p>
            <a:pPr algn="ctr">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algn="ctr">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Es mejor hacer la integración de la actividad y </a:t>
            </a:r>
            <a:r>
              <a:rPr lang="es-MX" sz="2600" b="1" dirty="0">
                <a:ln w="10541" cmpd="sng">
                  <a:solidFill>
                    <a:srgbClr val="7D7D7D">
                      <a:tint val="100000"/>
                      <a:shade val="100000"/>
                      <a:satMod val="110000"/>
                    </a:srgbClr>
                  </a:solidFill>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desglosar por mes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los requerimientos.</a:t>
            </a:r>
            <a:endPar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p:nvPr/>
        </p:nvGrpSpPr>
        <p:grpSpPr>
          <a:xfrm>
            <a:off x="571472" y="1214422"/>
            <a:ext cx="7786742" cy="5000660"/>
            <a:chOff x="1071538" y="857232"/>
            <a:chExt cx="7786742" cy="5000660"/>
          </a:xfrm>
          <a:noFill/>
        </p:grpSpPr>
        <p:sp>
          <p:nvSpPr>
            <p:cNvPr id="6" name="5 Rectángulo redondeado"/>
            <p:cNvSpPr/>
            <p:nvPr/>
          </p:nvSpPr>
          <p:spPr>
            <a:xfrm>
              <a:off x="1071538" y="857232"/>
              <a:ext cx="7786742" cy="5000660"/>
            </a:xfrm>
            <a:prstGeom prst="roundRect">
              <a:avLst/>
            </a:prstGeom>
            <a:gr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b="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4" name="3 CuadroTexto"/>
            <p:cNvSpPr txBox="1"/>
            <p:nvPr/>
          </p:nvSpPr>
          <p:spPr>
            <a:xfrm>
              <a:off x="1285852" y="1142984"/>
              <a:ext cx="7358061" cy="4093428"/>
            </a:xfrm>
            <a:prstGeom prst="rect">
              <a:avLst/>
            </a:prstGeom>
            <a:grpFill/>
          </p:spPr>
          <p:txBody>
            <a:bodyPr>
              <a:spAutoFit/>
            </a:bodyPr>
            <a:lstStyle/>
            <a:p>
              <a:pPr algn="ctr">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La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adquisición y los servicios de construcción, rehabilitación y remodelación de inmuebles e instalaciones, así como los gastos para conservación y mantenimiento de obra civil, se atenderán conforme a los recursos disponibles en los programas formulados por la </a:t>
              </a:r>
              <a:r>
                <a:rPr lang="es-MX" sz="2600" b="1" dirty="0">
                  <a:ln w="10541" cmpd="sng">
                    <a:solidFill>
                      <a:schemeClr val="accent1">
                        <a:shade val="88000"/>
                        <a:satMod val="110000"/>
                      </a:schemeClr>
                    </a:solidFill>
                    <a:prstDash val="solid"/>
                  </a:ln>
                  <a:solidFill>
                    <a:schemeClr val="accent1">
                      <a:lumMod val="60000"/>
                      <a:lumOff val="40000"/>
                    </a:schemeClr>
                  </a:solidFill>
                  <a:latin typeface="Arial" pitchFamily="34" charset="0"/>
                  <a:cs typeface="Arial" pitchFamily="34" charset="0"/>
                </a:rPr>
                <a:t>Dirección de Proyectos y Obras</a:t>
              </a:r>
              <a:r>
                <a:rPr lang="es-MX" sz="2600" b="1" dirty="0">
                  <a:ln w="10541" cmpd="sng">
                    <a:solidFill>
                      <a:srgbClr val="7D7D7D">
                        <a:tint val="100000"/>
                        <a:shade val="100000"/>
                        <a:satMod val="110000"/>
                      </a:srgbClr>
                    </a:solidFill>
                    <a:prstDash val="solid"/>
                  </a:ln>
                  <a:solidFill>
                    <a:schemeClr val="accent1">
                      <a:lumMod val="60000"/>
                      <a:lumOff val="40000"/>
                    </a:schemeClr>
                  </a:soli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por lo que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a:t>
              </a:r>
            </a:p>
            <a:p>
              <a:pPr algn="ctr">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algn="ctr">
                <a:defRPr/>
              </a:pP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NO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DEBEN INCLUIRSE EN EL PAO</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a:t>
              </a:r>
              <a:endPar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a:grpSpLocks/>
          </p:cNvGrpSpPr>
          <p:nvPr/>
        </p:nvGrpSpPr>
        <p:grpSpPr bwMode="auto">
          <a:xfrm>
            <a:off x="755576" y="836712"/>
            <a:ext cx="7786687" cy="4500562"/>
            <a:chOff x="1071538" y="1643050"/>
            <a:chExt cx="7786742" cy="4500594"/>
          </a:xfrm>
          <a:noFill/>
        </p:grpSpPr>
        <p:sp>
          <p:nvSpPr>
            <p:cNvPr id="6" name="5 Rectángulo redondeado"/>
            <p:cNvSpPr/>
            <p:nvPr/>
          </p:nvSpPr>
          <p:spPr>
            <a:xfrm>
              <a:off x="1071538" y="1643050"/>
              <a:ext cx="7786742" cy="4500594"/>
            </a:xfrm>
            <a:prstGeom prst="roundRect">
              <a:avLst/>
            </a:prstGeom>
            <a:gr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sz="2600" dirty="0">
                <a:latin typeface="Arial" pitchFamily="34" charset="0"/>
                <a:cs typeface="Arial" pitchFamily="34" charset="0"/>
              </a:endParaRPr>
            </a:p>
          </p:txBody>
        </p:sp>
        <p:sp>
          <p:nvSpPr>
            <p:cNvPr id="4" name="6 CuadroTexto"/>
            <p:cNvSpPr txBox="1">
              <a:spLocks noChangeArrowheads="1"/>
            </p:cNvSpPr>
            <p:nvPr/>
          </p:nvSpPr>
          <p:spPr bwMode="auto">
            <a:xfrm>
              <a:off x="1285852" y="2214554"/>
              <a:ext cx="7286676" cy="3693319"/>
            </a:xfrm>
            <a:prstGeom prst="rect">
              <a:avLst/>
            </a:prstGeom>
            <a:grpFill/>
            <a:ln w="9525">
              <a:noFill/>
              <a:miter lim="800000"/>
              <a:headEnd/>
              <a:tailEnd/>
            </a:ln>
          </p:spPr>
          <p:txBody>
            <a:bodyPr>
              <a:spAutoFit/>
            </a:bodyPr>
            <a:lstStyle/>
            <a:p>
              <a:pPr algn="ctr">
                <a:buFont typeface="Arial" pitchFamily="34" charset="0"/>
                <a:buChar cha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Los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materiales de papelería, de cómputo y de limpieza necesarios para la operación cotidiana de cada dependencia universitaria serán asignados a través de la </a:t>
              </a:r>
              <a:r>
                <a:rPr lang="es-MX" sz="2600" b="1" dirty="0">
                  <a:ln w="10541" cmpd="sng">
                    <a:solidFill>
                      <a:srgbClr val="7D7D7D">
                        <a:tint val="100000"/>
                        <a:shade val="100000"/>
                        <a:satMod val="110000"/>
                      </a:srgbClr>
                    </a:solidFill>
                    <a:prstDash val="solid"/>
                  </a:ln>
                  <a:solidFill>
                    <a:schemeClr val="accent1">
                      <a:lumMod val="75000"/>
                    </a:schemeClr>
                  </a:solidFill>
                  <a:effectLst>
                    <a:outerShdw blurRad="38100" dist="38100" dir="2700000" algn="tl">
                      <a:srgbClr val="000000">
                        <a:alpha val="43137"/>
                      </a:srgbClr>
                    </a:outerShdw>
                  </a:effectLst>
                  <a:latin typeface="Arial" pitchFamily="34" charset="0"/>
                  <a:cs typeface="Arial" pitchFamily="34" charset="0"/>
                </a:rPr>
                <a:t>requisición que semestralmente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se presenta mediante el Sistema de Adquisiciones, por lo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que</a:t>
              </a:r>
            </a:p>
            <a:p>
              <a:pPr algn="ctr">
                <a:defRPr/>
              </a:pP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p>
            <a:p>
              <a:pPr algn="ctr">
                <a:defRPr/>
              </a:pP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NO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DEBEN INCLUIRSE EN EL PAO.</a:t>
              </a:r>
            </a:p>
            <a:p>
              <a:pPr algn="ctr">
                <a:defRPr/>
              </a:pPr>
              <a:endPar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 Grupo"/>
          <p:cNvGrpSpPr>
            <a:grpSpLocks/>
          </p:cNvGrpSpPr>
          <p:nvPr/>
        </p:nvGrpSpPr>
        <p:grpSpPr bwMode="auto">
          <a:xfrm>
            <a:off x="899592" y="980728"/>
            <a:ext cx="7786687" cy="4286250"/>
            <a:chOff x="1071538" y="571480"/>
            <a:chExt cx="7786742" cy="4286280"/>
          </a:xfrm>
          <a:noFill/>
        </p:grpSpPr>
        <p:sp>
          <p:nvSpPr>
            <p:cNvPr id="6" name="5 Rectángulo redondeado"/>
            <p:cNvSpPr/>
            <p:nvPr/>
          </p:nvSpPr>
          <p:spPr>
            <a:xfrm>
              <a:off x="1071538" y="571480"/>
              <a:ext cx="7786742" cy="4286280"/>
            </a:xfrm>
            <a:prstGeom prst="roundRect">
              <a:avLst/>
            </a:prstGeom>
            <a:grp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b="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4" name="6 CuadroTexto"/>
            <p:cNvSpPr txBox="1">
              <a:spLocks noChangeArrowheads="1"/>
            </p:cNvSpPr>
            <p:nvPr/>
          </p:nvSpPr>
          <p:spPr bwMode="auto">
            <a:xfrm>
              <a:off x="1214414" y="912572"/>
              <a:ext cx="7429523" cy="3693319"/>
            </a:xfrm>
            <a:prstGeom prst="rect">
              <a:avLst/>
            </a:prstGeom>
            <a:grpFill/>
            <a:ln w="9525">
              <a:noFill/>
              <a:miter lim="800000"/>
              <a:headEnd/>
              <a:tailEnd/>
            </a:ln>
          </p:spPr>
          <p:txBody>
            <a:bodyPr>
              <a:spAutoFit/>
            </a:bodyPr>
            <a:lstStyle/>
            <a:p>
              <a:pPr algn="just">
                <a:buFont typeface="Arial" pitchFamily="34" charset="0"/>
                <a:buChar char="•"/>
                <a:defRPr/>
              </a:pP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Las adquisiciones de bibliografía con recursos PAU, </a:t>
              </a:r>
              <a:r>
                <a:rPr lang="es-MX" sz="2600" b="1" dirty="0" err="1">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PIFI</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s-MX" sz="2600" b="1" dirty="0" err="1">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PIFIEMS</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s-MX" sz="2600" b="1" dirty="0" err="1">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PROMEP</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s-MX" sz="2600" b="1" dirty="0" err="1">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CONACyT</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o cualquier otra asignación o autorización programada o emergente,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son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consideradas como activo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fijo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patrimonio de la </a:t>
              </a:r>
              <a:r>
                <a:rPr lang="es-MX" sz="2600" b="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Universidad,</a:t>
              </a:r>
              <a:r>
                <a:rPr lang="es-MX" sz="2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MX" sz="2600" b="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por lo que deberá  controlarse tanto por la  Dirección de Recursos Materiales, como por la Dirección de Bibliotecas y Centros de Información.</a:t>
              </a:r>
            </a:p>
          </p:txBody>
        </p:sp>
      </p:gr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1285860"/>
            <a:ext cx="7429552" cy="5005626"/>
          </a:xfrm>
          <a:prstGeom prst="roundRect">
            <a:avLst/>
          </a:prstGeom>
          <a:noFill/>
          <a:ln>
            <a:noFill/>
          </a:ln>
          <a:effectLst>
            <a:softEdge rad="63500"/>
          </a:effectLst>
          <a:scene3d>
            <a:camera prst="orthographicFront"/>
            <a:lightRig rig="balanced" dir="t">
              <a:rot lat="0" lon="0" rev="0"/>
            </a:lightRig>
          </a:scene3d>
          <a:sp3d contourW="44450" prstMaterial="matte">
            <a:bevelT w="63500" h="63500" prst="relaxedInset"/>
            <a:contourClr>
              <a:srgbClr val="FFFFFF"/>
            </a:contourClr>
          </a:sp3d>
        </p:spPr>
        <p:txBody>
          <a:bodyPr>
            <a:spAutoFit/>
            <a:sp3d extrusionH="25400" prstMaterial="metal">
              <a:extrusionClr>
                <a:schemeClr val="tx1"/>
              </a:extrusionClr>
            </a:sp3d>
          </a:bodyPr>
          <a:lstStyle/>
          <a:p>
            <a:pPr algn="ctr">
              <a:defRPr/>
            </a:pPr>
            <a:r>
              <a:rPr lang="es-ES" sz="3200" b="1" dirty="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El </a:t>
            </a:r>
            <a:r>
              <a:rPr lang="es-MX" sz="3200" b="1" dirty="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PAO es el instrumento de planeación operativa que las dependencias académicas y de gestión de la UAEH deben formular anualmente, para el cumplimiento  de sus funciones genéricas, en sus respectivos ámbitos de competencia, explicitando los recursos necesarios que permitan su quehacer cotidiano.</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611560" y="1700808"/>
            <a:ext cx="7786687" cy="3286125"/>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dirty="0">
              <a:latin typeface="Arial" pitchFamily="34" charset="0"/>
              <a:cs typeface="Arial" pitchFamily="34" charset="0"/>
            </a:endParaRPr>
          </a:p>
        </p:txBody>
      </p:sp>
      <p:sp>
        <p:nvSpPr>
          <p:cNvPr id="4" name="6 CuadroTexto"/>
          <p:cNvSpPr txBox="1">
            <a:spLocks noChangeArrowheads="1"/>
          </p:cNvSpPr>
          <p:nvPr/>
        </p:nvSpPr>
        <p:spPr bwMode="auto">
          <a:xfrm>
            <a:off x="1000100" y="2285992"/>
            <a:ext cx="7143747" cy="2893100"/>
          </a:xfrm>
          <a:prstGeom prst="rect">
            <a:avLst/>
          </a:prstGeom>
          <a:noFill/>
          <a:ln w="9525">
            <a:noFill/>
            <a:miter lim="800000"/>
            <a:headEnd/>
            <a:tailEnd/>
          </a:ln>
        </p:spPr>
        <p:txBody>
          <a:bodyPr>
            <a:spAutoFit/>
          </a:bodyPr>
          <a:lstStyle/>
          <a:p>
            <a:pPr algn="ctr">
              <a:buFont typeface="Arial" pitchFamily="34" charset="0"/>
              <a:buChar char="•"/>
              <a:defRPr/>
            </a:pPr>
            <a:r>
              <a:rPr lang="es-ES" sz="2600" b="1" i="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 Todas </a:t>
            </a:r>
            <a:r>
              <a:rPr lang="es-ES" sz="2600" b="1" i="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las adquisiciones que se hagan mantendrán criterios </a:t>
            </a:r>
            <a:endParaRPr lang="es-ES" sz="2600" b="1" i="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defRPr/>
            </a:pPr>
            <a:endParaRPr lang="es-ES" sz="26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algn="ctr">
              <a:defRPr/>
            </a:pPr>
            <a:r>
              <a:rPr lang="es-ES" sz="2600" b="1" i="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de </a:t>
            </a:r>
            <a:r>
              <a:rPr lang="es-ES" sz="2600" b="1" i="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selectividad, eficiencia y </a:t>
            </a:r>
            <a:r>
              <a:rPr lang="es-ES" sz="2600" b="1" i="1" dirty="0">
                <a:ln w="10541" cmpd="sng">
                  <a:solidFill>
                    <a:srgbClr val="7D7D7D">
                      <a:tint val="100000"/>
                      <a:shade val="100000"/>
                      <a:satMod val="110000"/>
                    </a:srgbClr>
                  </a:solidFill>
                  <a:prstDash val="solid"/>
                </a:ln>
                <a:solidFill>
                  <a:srgbClr val="FF0000"/>
                </a:solidFill>
                <a:effectLst>
                  <a:outerShdw blurRad="38100" dist="38100" dir="2700000" algn="tl">
                    <a:srgbClr val="000000">
                      <a:alpha val="43137"/>
                    </a:srgbClr>
                  </a:outerShdw>
                </a:effectLst>
                <a:latin typeface="Arial" pitchFamily="34" charset="0"/>
                <a:cs typeface="Arial" pitchFamily="34" charset="0"/>
              </a:rPr>
              <a:t>racionalidad</a:t>
            </a:r>
          </a:p>
          <a:p>
            <a:pPr algn="ctr">
              <a:defRPr/>
            </a:pPr>
            <a:endParaRPr lang="es-ES" sz="26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endParaRPr>
          </a:p>
          <a:p>
            <a:pPr algn="ctr">
              <a:defRPr/>
            </a:pPr>
            <a:r>
              <a:rPr lang="es-ES" sz="26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t>
            </a:r>
            <a:r>
              <a:rPr lang="es-ES" sz="2600" b="1" i="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rPr>
              <a:t>y fortalecerán la política institucional de optimización de recursos.</a:t>
            </a:r>
            <a:endParaRPr lang="es-MX" sz="2600" b="1" i="1" dirty="0">
              <a:ln w="10541" cmpd="sng">
                <a:solidFill>
                  <a:srgbClr val="7D7D7D">
                    <a:tint val="100000"/>
                    <a:shade val="100000"/>
                    <a:satMod val="110000"/>
                  </a:srgbClr>
                </a:solidFill>
                <a:prstDash val="solid"/>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0 Grupo"/>
          <p:cNvGrpSpPr>
            <a:grpSpLocks/>
          </p:cNvGrpSpPr>
          <p:nvPr/>
        </p:nvGrpSpPr>
        <p:grpSpPr bwMode="auto">
          <a:xfrm>
            <a:off x="1475656" y="548680"/>
            <a:ext cx="6382469" cy="5374927"/>
            <a:chOff x="1285852" y="214290"/>
            <a:chExt cx="6715172" cy="6500858"/>
          </a:xfrm>
        </p:grpSpPr>
        <p:sp>
          <p:nvSpPr>
            <p:cNvPr id="10" name="2 Título"/>
            <p:cNvSpPr txBox="1">
              <a:spLocks/>
            </p:cNvSpPr>
            <p:nvPr/>
          </p:nvSpPr>
          <p:spPr>
            <a:xfrm>
              <a:off x="2500299" y="2071678"/>
              <a:ext cx="4386293" cy="1143008"/>
            </a:xfrm>
            <a:prstGeom prst="rect">
              <a:avLst/>
            </a:prstGeom>
          </p:spPr>
          <p:txBody>
            <a:bodyPr>
              <a:scene3d>
                <a:camera prst="orthographicFront"/>
                <a:lightRig rig="threePt" dir="t"/>
              </a:scene3d>
              <a:sp3d extrusionH="57150">
                <a:bevelT w="82550" h="38100" prst="coolSlant"/>
              </a:sp3d>
            </a:bodyPr>
            <a:lstStyle/>
            <a:p>
              <a:pPr marL="1143000" indent="-1143000" algn="ctr" fontAlgn="auto">
                <a:spcAft>
                  <a:spcPts val="0"/>
                </a:spcAft>
                <a:defRPr/>
              </a:pPr>
              <a:endParaRPr lang="es-MX" sz="6600" b="1" cap="all" spc="-2200" dirty="0">
                <a:solidFill>
                  <a:srgbClr val="A6A6A6"/>
                </a:solidFill>
                <a:effectLst>
                  <a:outerShdw blurRad="38100" dist="38100" dir="2700000" algn="tl">
                    <a:srgbClr val="000000">
                      <a:alpha val="43137"/>
                    </a:srgbClr>
                  </a:outerShdw>
                  <a:reflection blurRad="6350" stA="55000" endA="300" endPos="45500" dir="5400000" sy="-100000" algn="bl" rotWithShape="0"/>
                </a:effectLst>
                <a:latin typeface="+mj-lt"/>
                <a:ea typeface="+mj-ea"/>
                <a:cs typeface="+mj-cs"/>
              </a:endParaRPr>
            </a:p>
          </p:txBody>
        </p:sp>
        <p:sp>
          <p:nvSpPr>
            <p:cNvPr id="14" name="2 Título"/>
            <p:cNvSpPr txBox="1">
              <a:spLocks/>
            </p:cNvSpPr>
            <p:nvPr/>
          </p:nvSpPr>
          <p:spPr>
            <a:xfrm>
              <a:off x="3186103" y="4143380"/>
              <a:ext cx="4386293" cy="1143008"/>
            </a:xfrm>
            <a:prstGeom prst="rect">
              <a:avLst/>
            </a:prstGeom>
          </p:spPr>
          <p:txBody>
            <a:bodyPr>
              <a:scene3d>
                <a:camera prst="orthographicFront"/>
                <a:lightRig rig="threePt" dir="t"/>
              </a:scene3d>
              <a:sp3d extrusionH="57150">
                <a:bevelT w="82550" h="38100" prst="coolSlant"/>
              </a:sp3d>
            </a:bodyPr>
            <a:lstStyle/>
            <a:p>
              <a:pPr marL="1143000" indent="-1143000" algn="ctr" fontAlgn="auto">
                <a:spcAft>
                  <a:spcPts val="0"/>
                </a:spcAft>
                <a:defRPr/>
              </a:pPr>
              <a:endParaRPr lang="es-MX" sz="6600" b="1" cap="all" spc="-2200" dirty="0">
                <a:solidFill>
                  <a:srgbClr val="A6A6A6"/>
                </a:solidFill>
                <a:effectLst>
                  <a:outerShdw blurRad="38100" dist="38100" dir="2700000" algn="tl">
                    <a:srgbClr val="000000">
                      <a:alpha val="43137"/>
                    </a:srgbClr>
                  </a:outerShdw>
                  <a:reflection blurRad="6350" stA="55000" endA="300" endPos="45500" dir="5400000" sy="-100000" algn="bl" rotWithShape="0"/>
                </a:effectLst>
                <a:latin typeface="+mj-lt"/>
                <a:ea typeface="+mj-ea"/>
                <a:cs typeface="+mj-cs"/>
              </a:endParaRPr>
            </a:p>
          </p:txBody>
        </p:sp>
        <p:sp>
          <p:nvSpPr>
            <p:cNvPr id="6" name="5 Estrella de 10 puntas"/>
            <p:cNvSpPr/>
            <p:nvPr/>
          </p:nvSpPr>
          <p:spPr>
            <a:xfrm>
              <a:off x="1285852" y="214290"/>
              <a:ext cx="6643734" cy="6500858"/>
            </a:xfrm>
            <a:prstGeom prst="star10">
              <a:avLst/>
            </a:prstGeom>
            <a:blipFill dpi="0" rotWithShape="1">
              <a:blip r:embed="rId3" cstate="print">
                <a:alphaModFix amt="44000"/>
              </a:blip>
              <a:srcRect/>
              <a:stretch>
                <a:fillRect t="-2000" b="-2000"/>
              </a:stretch>
            </a:blipFill>
            <a:ln w="63500" cap="rnd" cmpd="dbl">
              <a:solidFill>
                <a:schemeClr val="tx1">
                  <a:lumMod val="50000"/>
                  <a:lumOff val="50000"/>
                </a:schemeClr>
              </a:solidFill>
              <a:round/>
            </a:ln>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15" name="2 Título"/>
            <p:cNvSpPr txBox="1">
              <a:spLocks/>
            </p:cNvSpPr>
            <p:nvPr/>
          </p:nvSpPr>
          <p:spPr>
            <a:xfrm>
              <a:off x="1785918" y="928670"/>
              <a:ext cx="5643602" cy="1000132"/>
            </a:xfrm>
            <a:prstGeom prst="rect">
              <a:avLst/>
            </a:prstGeo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s-ES" sz="4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Franklin Gothic Medium"/>
                  <a:ea typeface="Times New Roman"/>
                  <a:cs typeface="Arial"/>
                </a:rPr>
                <a:t>RECUERDA</a:t>
              </a:r>
              <a:r>
                <a:rPr lang="es-ES" sz="4400" b="1" dirty="0">
                  <a:ln w="11430"/>
                  <a:solidFill>
                    <a:srgbClr val="FFFFFF"/>
                  </a:solidFill>
                  <a:effectLst>
                    <a:outerShdw blurRad="50800" dist="39000" dir="5460000" algn="tl">
                      <a:srgbClr val="000000">
                        <a:alpha val="38000"/>
                      </a:srgbClr>
                    </a:outerShdw>
                  </a:effectLst>
                  <a:latin typeface="Franklin Gothic Medium"/>
                  <a:ea typeface="Times New Roman"/>
                  <a:cs typeface="Arial"/>
                </a:rPr>
                <a:t> </a:t>
              </a:r>
            </a:p>
          </p:txBody>
        </p:sp>
        <p:sp>
          <p:nvSpPr>
            <p:cNvPr id="8" name="2 Título"/>
            <p:cNvSpPr txBox="1">
              <a:spLocks/>
            </p:cNvSpPr>
            <p:nvPr/>
          </p:nvSpPr>
          <p:spPr>
            <a:xfrm>
              <a:off x="1285852" y="2357430"/>
              <a:ext cx="6715172" cy="642942"/>
            </a:xfrm>
            <a:prstGeom prst="rect">
              <a:avLst/>
            </a:prstGeom>
          </p:spPr>
          <p:txBody>
            <a:bodyPr>
              <a:scene3d>
                <a:camera prst="orthographicFront"/>
                <a:lightRig rig="threePt" dir="t"/>
              </a:scene3d>
              <a:sp3d extrusionH="57150">
                <a:bevelT w="82550" h="38100" prst="coolSlant"/>
              </a:sp3d>
            </a:bodyPr>
            <a:lstStyle/>
            <a:p>
              <a:pPr algn="ctr" fontAlgn="auto">
                <a:spcBef>
                  <a:spcPts val="0"/>
                </a:spcBef>
                <a:spcAft>
                  <a:spcPts val="0"/>
                </a:spcAft>
                <a:defRPr/>
              </a:pPr>
              <a:r>
                <a:rPr lang="es-E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Franklin Gothic Medium"/>
                  <a:ea typeface="Times New Roman"/>
                  <a:cs typeface="Arial"/>
                </a:rPr>
                <a:t>8 </a:t>
              </a:r>
              <a:r>
                <a:rPr lang="es-E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Franklin Gothic Medium"/>
                  <a:ea typeface="Times New Roman"/>
                  <a:cs typeface="Arial"/>
                </a:rPr>
                <a:t>DE </a:t>
              </a:r>
              <a:endParaRPr lang="es-E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Franklin Gothic Medium"/>
                <a:ea typeface="Times New Roman"/>
                <a:cs typeface="Arial"/>
              </a:endParaRPr>
            </a:p>
            <a:p>
              <a:pPr algn="ctr" fontAlgn="auto">
                <a:spcBef>
                  <a:spcPts val="0"/>
                </a:spcBef>
                <a:spcAft>
                  <a:spcPts val="0"/>
                </a:spcAft>
                <a:defRPr/>
              </a:pPr>
              <a:r>
                <a:rPr lang="es-E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Franklin Gothic Medium"/>
                  <a:ea typeface="Times New Roman"/>
                  <a:cs typeface="Arial"/>
                </a:rPr>
                <a:t>NOVIEMBRE  </a:t>
              </a:r>
            </a:p>
            <a:p>
              <a:pPr algn="ctr" fontAlgn="auto">
                <a:spcBef>
                  <a:spcPts val="0"/>
                </a:spcBef>
                <a:spcAft>
                  <a:spcPts val="0"/>
                </a:spcAft>
                <a:defRPr/>
              </a:pPr>
              <a:r>
                <a:rPr lang="es-ES" sz="6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Franklin Gothic Medium"/>
                  <a:ea typeface="Times New Roman"/>
                  <a:cs typeface="Arial"/>
                </a:rPr>
                <a:t>DE 2010</a:t>
              </a:r>
              <a:endParaRPr lang="es-ES" sz="6600" b="1" dirty="0">
                <a:solidFill>
                  <a:srgbClr val="FF9900"/>
                </a:solidFill>
                <a:effectLst>
                  <a:innerShdw blurRad="63500" dist="50800">
                    <a:prstClr val="black">
                      <a:alpha val="50000"/>
                    </a:prstClr>
                  </a:innerShdw>
                </a:effectLst>
                <a:latin typeface="Franklin Gothic Medium"/>
                <a:ea typeface="Times New Roman"/>
                <a:cs typeface="Arial"/>
              </a:endParaRPr>
            </a:p>
          </p:txBody>
        </p:sp>
        <p:sp>
          <p:nvSpPr>
            <p:cNvPr id="9" name="2 Título"/>
            <p:cNvSpPr txBox="1">
              <a:spLocks/>
            </p:cNvSpPr>
            <p:nvPr/>
          </p:nvSpPr>
          <p:spPr>
            <a:xfrm>
              <a:off x="1785918" y="1643050"/>
              <a:ext cx="5643602" cy="500066"/>
            </a:xfrm>
            <a:prstGeom prst="rect">
              <a:avLst/>
            </a:prstGeom>
          </p:spPr>
          <p:txBody>
            <a:bodyPr>
              <a:scene3d>
                <a:camera prst="orthographicFront"/>
                <a:lightRig rig="threePt" dir="t"/>
              </a:scene3d>
              <a:sp3d extrusionH="57150">
                <a:bevelT w="82550" h="38100" prst="coolSlant"/>
              </a:sp3d>
            </a:bodyPr>
            <a:lstStyle/>
            <a:p>
              <a:pPr algn="ctr" fontAlgn="auto">
                <a:spcBef>
                  <a:spcPts val="0"/>
                </a:spcBef>
                <a:spcAft>
                  <a:spcPts val="0"/>
                </a:spcAft>
                <a:defRPr/>
              </a:pPr>
              <a:r>
                <a:rPr lang="es-ES" sz="4000" b="1" dirty="0">
                  <a:solidFill>
                    <a:srgbClr val="FFFFFF"/>
                  </a:solidFill>
                  <a:effectLst>
                    <a:outerShdw blurRad="38100" dist="38100" dir="2700000" algn="tl">
                      <a:srgbClr val="000000">
                        <a:alpha val="43137"/>
                      </a:srgbClr>
                    </a:outerShdw>
                  </a:effectLst>
                  <a:latin typeface="Franklin Gothic Medium"/>
                  <a:ea typeface="Times New Roman"/>
                  <a:cs typeface="Arial"/>
                </a:rPr>
                <a:t>El proceso culmina  </a:t>
              </a:r>
              <a:r>
                <a:rPr lang="es-ES" sz="4000" b="1" dirty="0">
                  <a:solidFill>
                    <a:srgbClr val="FFFFFF"/>
                  </a:solidFill>
                  <a:effectLst>
                    <a:outerShdw blurRad="38100" dist="38100" dir="2700000" algn="tl">
                      <a:srgbClr val="000000">
                        <a:alpha val="43137"/>
                      </a:srgbClr>
                    </a:outerShdw>
                  </a:effectLst>
                  <a:latin typeface="Franklin Gothic Medium"/>
                  <a:ea typeface="Times New Roman"/>
                  <a:cs typeface="Arial"/>
                </a:rPr>
                <a:t>el </a:t>
              </a:r>
            </a:p>
            <a:p>
              <a:pPr algn="ctr" fontAlgn="auto">
                <a:spcBef>
                  <a:spcPts val="0"/>
                </a:spcBef>
                <a:spcAft>
                  <a:spcPts val="0"/>
                </a:spcAft>
                <a:defRPr/>
              </a:pPr>
              <a:endParaRPr lang="es-ES" sz="4000" b="1" dirty="0">
                <a:solidFill>
                  <a:srgbClr val="FFFF00"/>
                </a:solidFill>
                <a:effectLst>
                  <a:outerShdw blurRad="38100" dist="38100" dir="2700000" algn="tl">
                    <a:srgbClr val="000000">
                      <a:alpha val="43137"/>
                    </a:srgbClr>
                  </a:outerShdw>
                </a:effectLst>
                <a:latin typeface="Franklin Gothic Medium"/>
                <a:ea typeface="Times New Roman"/>
                <a:cs typeface="Arial"/>
              </a:endParaRPr>
            </a:p>
          </p:txBody>
        </p:sp>
      </p:gr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2 Título"/>
          <p:cNvSpPr txBox="1">
            <a:spLocks/>
          </p:cNvSpPr>
          <p:nvPr/>
        </p:nvSpPr>
        <p:spPr>
          <a:xfrm>
            <a:off x="2500313" y="2071688"/>
            <a:ext cx="4386262" cy="1143000"/>
          </a:xfrm>
          <a:prstGeom prst="rect">
            <a:avLst/>
          </a:prstGeom>
        </p:spPr>
        <p:txBody>
          <a:bodyPr>
            <a:scene3d>
              <a:camera prst="orthographicFront"/>
              <a:lightRig rig="threePt" dir="t"/>
            </a:scene3d>
            <a:sp3d extrusionH="57150">
              <a:bevelT w="82550" h="38100" prst="coolSlant"/>
            </a:sp3d>
          </a:bodyPr>
          <a:lstStyle/>
          <a:p>
            <a:pPr marL="1143000" indent="-1143000" algn="ctr" fontAlgn="auto">
              <a:spcAft>
                <a:spcPts val="0"/>
              </a:spcAft>
              <a:defRPr/>
            </a:pPr>
            <a:endParaRPr lang="es-MX" sz="6600" b="1" cap="all" spc="-2200" dirty="0">
              <a:solidFill>
                <a:srgbClr val="A6A6A6"/>
              </a:solidFill>
              <a:effectLst>
                <a:outerShdw blurRad="38100" dist="38100" dir="2700000" algn="tl">
                  <a:srgbClr val="000000">
                    <a:alpha val="43137"/>
                  </a:srgbClr>
                </a:outerShdw>
                <a:reflection blurRad="6350" stA="55000" endA="300" endPos="45500" dir="5400000" sy="-100000" algn="bl" rotWithShape="0"/>
              </a:effectLst>
              <a:latin typeface="+mj-lt"/>
              <a:ea typeface="+mj-ea"/>
              <a:cs typeface="+mj-cs"/>
            </a:endParaRPr>
          </a:p>
        </p:txBody>
      </p:sp>
      <p:sp>
        <p:nvSpPr>
          <p:cNvPr id="14" name="2 Título"/>
          <p:cNvSpPr txBox="1">
            <a:spLocks/>
          </p:cNvSpPr>
          <p:nvPr/>
        </p:nvSpPr>
        <p:spPr>
          <a:xfrm>
            <a:off x="3186113" y="4143375"/>
            <a:ext cx="4386262" cy="1143000"/>
          </a:xfrm>
          <a:prstGeom prst="rect">
            <a:avLst/>
          </a:prstGeom>
        </p:spPr>
        <p:txBody>
          <a:bodyPr>
            <a:scene3d>
              <a:camera prst="orthographicFront"/>
              <a:lightRig rig="threePt" dir="t"/>
            </a:scene3d>
            <a:sp3d extrusionH="57150">
              <a:bevelT w="82550" h="38100" prst="coolSlant"/>
            </a:sp3d>
          </a:bodyPr>
          <a:lstStyle/>
          <a:p>
            <a:pPr marL="1143000" indent="-1143000" algn="ctr" fontAlgn="auto">
              <a:spcAft>
                <a:spcPts val="0"/>
              </a:spcAft>
              <a:defRPr/>
            </a:pPr>
            <a:endParaRPr lang="es-MX" sz="6600" b="1" cap="all" spc="-2200" dirty="0">
              <a:solidFill>
                <a:srgbClr val="A6A6A6"/>
              </a:solidFill>
              <a:effectLst>
                <a:outerShdw blurRad="38100" dist="38100" dir="2700000" algn="tl">
                  <a:srgbClr val="000000">
                    <a:alpha val="43137"/>
                  </a:srgbClr>
                </a:outerShdw>
                <a:reflection blurRad="6350" stA="55000" endA="300" endPos="45500" dir="5400000" sy="-100000" algn="bl" rotWithShape="0"/>
              </a:effectLst>
              <a:latin typeface="+mj-lt"/>
              <a:ea typeface="+mj-ea"/>
              <a:cs typeface="+mj-cs"/>
            </a:endParaRPr>
          </a:p>
        </p:txBody>
      </p:sp>
      <p:sp>
        <p:nvSpPr>
          <p:cNvPr id="6" name="5 Estrella de 10 puntas"/>
          <p:cNvSpPr/>
          <p:nvPr/>
        </p:nvSpPr>
        <p:spPr>
          <a:xfrm>
            <a:off x="1285852" y="214290"/>
            <a:ext cx="6643734" cy="6500858"/>
          </a:xfrm>
          <a:prstGeom prst="star10">
            <a:avLst/>
          </a:prstGeom>
          <a:blipFill dpi="0" rotWithShape="1">
            <a:blip r:embed="rId3" cstate="print"/>
            <a:srcRect/>
            <a:stretch>
              <a:fillRect t="-2000" b="-2000"/>
            </a:stretch>
          </a:blipFill>
          <a:ln w="63500" cap="rnd" cmpd="dbl">
            <a:solidFill>
              <a:schemeClr val="tx1">
                <a:lumMod val="50000"/>
                <a:lumOff val="50000"/>
              </a:schemeClr>
            </a:solidFill>
            <a:round/>
          </a:ln>
          <a:effectLst/>
          <a:scene3d>
            <a:camera prst="orthographicFront"/>
            <a:lightRig rig="threePt" dir="t"/>
          </a:scene3d>
          <a:sp3d prstMaterial="plastic"/>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dirty="0"/>
          </a:p>
        </p:txBody>
      </p:sp>
      <p:sp>
        <p:nvSpPr>
          <p:cNvPr id="7" name="6 CuadroTexto"/>
          <p:cNvSpPr txBox="1"/>
          <p:nvPr/>
        </p:nvSpPr>
        <p:spPr>
          <a:xfrm>
            <a:off x="2428860" y="1113052"/>
            <a:ext cx="4143404" cy="1815882"/>
          </a:xfrm>
          <a:prstGeom prst="rect">
            <a:avLst/>
          </a:prstGeom>
          <a:noFill/>
          <a:scene3d>
            <a:camera prst="perspectiveHeroicExtremeRightFacing"/>
            <a:lightRig rig="threePt" dir="t"/>
          </a:scene3d>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just">
              <a:defRPr/>
            </a:pPr>
            <a:r>
              <a:rPr lang="es-MX"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alibri" pitchFamily="34" charset="0"/>
              </a:rPr>
              <a:t> Si tienes alguna duda comunícate con nosotros  estamos para orientarte y servirte …! </a:t>
            </a:r>
            <a:endParaRPr lang="es-MX"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Calibri" pitchFamily="34" charset="0"/>
            </a:endParaRPr>
          </a:p>
        </p:txBody>
      </p:sp>
      <p:sp>
        <p:nvSpPr>
          <p:cNvPr id="12" name="11 CuadroTexto"/>
          <p:cNvSpPr txBox="1"/>
          <p:nvPr/>
        </p:nvSpPr>
        <p:spPr>
          <a:xfrm>
            <a:off x="1857356" y="3185093"/>
            <a:ext cx="5429288" cy="2419124"/>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a:spcBef>
                <a:spcPct val="20000"/>
              </a:spcBef>
              <a:buClr>
                <a:srgbClr val="F0A22E"/>
              </a:buClr>
              <a:buSzPct val="70000"/>
              <a:defRPr/>
            </a:pPr>
            <a:r>
              <a:rPr lang="es-ES_tradnl" sz="2400" b="1" dirty="0">
                <a:ln w="50800"/>
                <a:solidFill>
                  <a:schemeClr val="bg1">
                    <a:shade val="50000"/>
                  </a:schemeClr>
                </a:solidFill>
                <a:effectLst>
                  <a:outerShdw blurRad="38100" dist="38100" dir="2700000" algn="tl">
                    <a:srgbClr val="000000">
                      <a:alpha val="43137"/>
                    </a:srgbClr>
                  </a:outerShdw>
                </a:effectLst>
                <a:latin typeface="Arial" pitchFamily="34" charset="0"/>
                <a:cs typeface="Arial" pitchFamily="34" charset="0"/>
              </a:rPr>
              <a:t>Dirección General de Planeación  ext. 1652</a:t>
            </a:r>
          </a:p>
          <a:p>
            <a:pPr algn="ctr">
              <a:spcBef>
                <a:spcPct val="20000"/>
              </a:spcBef>
              <a:buClr>
                <a:srgbClr val="F0A22E"/>
              </a:buClr>
              <a:buSzPct val="70000"/>
              <a:defRPr/>
            </a:pPr>
            <a:endParaRPr lang="es-ES_tradnl" sz="1400" b="1" dirty="0">
              <a:ln w="50800"/>
              <a:solidFill>
                <a:schemeClr val="bg1">
                  <a:shade val="50000"/>
                </a:schemeClr>
              </a:solidFill>
              <a:effectLst>
                <a:outerShdw blurRad="38100" dist="38100" dir="2700000" algn="tl">
                  <a:srgbClr val="000000">
                    <a:alpha val="43137"/>
                  </a:srgbClr>
                </a:outerShdw>
              </a:effectLst>
              <a:latin typeface="Arial" pitchFamily="34" charset="0"/>
              <a:cs typeface="Arial" pitchFamily="34" charset="0"/>
            </a:endParaRPr>
          </a:p>
          <a:p>
            <a:pPr algn="ctr">
              <a:spcBef>
                <a:spcPct val="20000"/>
              </a:spcBef>
              <a:buClr>
                <a:srgbClr val="F0A22E"/>
              </a:buClr>
              <a:buSzPct val="70000"/>
              <a:defRPr/>
            </a:pPr>
            <a:r>
              <a:rPr lang="es-ES_tradnl" sz="2400" b="1" dirty="0">
                <a:ln w="50800"/>
                <a:solidFill>
                  <a:schemeClr val="bg1">
                    <a:shade val="50000"/>
                  </a:schemeClr>
                </a:solidFill>
                <a:effectLst>
                  <a:outerShdw blurRad="38100" dist="38100" dir="2700000" algn="tl">
                    <a:srgbClr val="000000">
                      <a:alpha val="43137"/>
                    </a:srgbClr>
                  </a:outerShdw>
                </a:effectLst>
                <a:latin typeface="Arial" pitchFamily="34" charset="0"/>
                <a:cs typeface="Arial" pitchFamily="34" charset="0"/>
              </a:rPr>
              <a:t>Dirección de Estudios Estratégicos y Desarrollo Institucional, </a:t>
            </a:r>
          </a:p>
          <a:p>
            <a:pPr algn="ctr">
              <a:spcBef>
                <a:spcPct val="20000"/>
              </a:spcBef>
              <a:buClr>
                <a:srgbClr val="F0A22E"/>
              </a:buClr>
              <a:buSzPct val="70000"/>
              <a:defRPr/>
            </a:pPr>
            <a:r>
              <a:rPr lang="es-ES_tradnl" sz="2400" b="1" dirty="0">
                <a:ln w="50800"/>
                <a:solidFill>
                  <a:schemeClr val="bg1">
                    <a:shade val="50000"/>
                  </a:schemeClr>
                </a:solidFill>
                <a:effectLst>
                  <a:outerShdw blurRad="38100" dist="38100" dir="2700000" algn="tl">
                    <a:srgbClr val="000000">
                      <a:alpha val="43137"/>
                    </a:srgbClr>
                  </a:outerShdw>
                </a:effectLst>
                <a:latin typeface="Arial" pitchFamily="34" charset="0"/>
                <a:cs typeface="Arial" pitchFamily="34" charset="0"/>
              </a:rPr>
              <a:t>Ext. 1902</a:t>
            </a:r>
            <a:endParaRPr lang="es-MX" sz="2400" b="1" dirty="0">
              <a:ln w="50800"/>
              <a:solidFill>
                <a:schemeClr val="bg1">
                  <a:shade val="50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6 Marcador de contenido"/>
          <p:cNvSpPr>
            <a:spLocks noGrp="1"/>
          </p:cNvSpPr>
          <p:nvPr>
            <p:ph idx="1"/>
          </p:nvPr>
        </p:nvSpPr>
        <p:spPr>
          <a:xfrm>
            <a:off x="357158" y="1714488"/>
            <a:ext cx="8429655" cy="3915966"/>
          </a:xfrm>
          <a:prstGeom prst="roundRect">
            <a:avLst/>
          </a:prstGeom>
          <a:noFill/>
          <a:ln>
            <a:noFill/>
          </a:ln>
          <a:effectLst>
            <a:softEdge rad="63500"/>
          </a:effectLst>
          <a:scene3d>
            <a:camera prst="orthographicFront"/>
            <a:lightRig rig="balanced" dir="t">
              <a:rot lat="0" lon="0" rev="0"/>
            </a:lightRig>
          </a:scene3d>
          <a:sp3d contourW="44450" prstMaterial="matte">
            <a:bevelT w="63500" h="63500" prst="relaxedInset"/>
            <a:contourClr>
              <a:srgbClr val="FFFFFF"/>
            </a:contourClr>
          </a:sp3d>
        </p:spPr>
        <p:txBody>
          <a:bodyPr>
            <a:spAutoFit/>
            <a:sp3d extrusionH="25400" prstMaterial="metal">
              <a:extrusionClr>
                <a:schemeClr val="tx1"/>
              </a:extrusionClr>
            </a:sp3d>
          </a:bodyPr>
          <a:lstStyle/>
          <a:p>
            <a:pPr marL="0" indent="0" algn="ctr">
              <a:buFont typeface="Arial" charset="0"/>
              <a:buNone/>
              <a:defRPr/>
            </a:pP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Cada año las dependencias universitarias académicas y de gestión deben elaborar su PAO, que se integra por una serie de proyectos  elaborados en concordancia con los ejes estratégicos institucionales; en los que se señalan los requerimientos presupuestales necesarios para su operatividad. </a:t>
            </a:r>
            <a:endParaRPr lang="es-MX" b="1" dirty="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6" name="Rectangle 4"/>
          <p:cNvSpPr>
            <a:spLocks noGrp="1" noChangeArrowheads="1"/>
          </p:cNvSpPr>
          <p:nvPr>
            <p:ph type="body" idx="1"/>
          </p:nvPr>
        </p:nvSpPr>
        <p:spPr>
          <a:xfrm flipH="1">
            <a:off x="395536" y="404664"/>
            <a:ext cx="8352928" cy="6356878"/>
          </a:xfrm>
          <a:prstGeom prst="flowChartPunchedTape">
            <a:avLst/>
          </a:prstGeom>
          <a:noFill/>
          <a:ln>
            <a:noFill/>
          </a:ln>
          <a:effectLst>
            <a:softEdge rad="63500"/>
          </a:effectLst>
          <a:scene3d>
            <a:camera prst="orthographicFront"/>
            <a:lightRig rig="balanced" dir="t">
              <a:rot lat="0" lon="0" rev="0"/>
            </a:lightRig>
          </a:scene3d>
          <a:sp3d contourW="44450" prstMaterial="matte">
            <a:bevelT w="63500" h="63500" prst="relaxedInset"/>
            <a:contourClr>
              <a:srgbClr val="FFFFFF"/>
            </a:contourClr>
          </a:sp3d>
        </p:spPr>
        <p:txBody>
          <a:bodyPr vert="horz" wrap="square" lIns="91440" tIns="45720" rIns="91440" bIns="45720" rtlCol="0">
            <a:spAutoFit/>
            <a:sp3d extrusionH="25400" prstMaterial="metal">
              <a:extrusionClr>
                <a:schemeClr val="tx1"/>
              </a:extrusionClr>
            </a:sp3d>
          </a:bodyPr>
          <a:lstStyle/>
          <a:p>
            <a:pPr marL="0" indent="0" algn="ctr">
              <a:buNone/>
              <a:defRPr/>
            </a:pP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Los recursos económicos para la operación de las dependencias </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académicas y de gestión de la UAEH se integran para su financiamiento al </a:t>
            </a: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Fondo Genérico </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y al </a:t>
            </a: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Fondo Autogenerados. </a:t>
            </a:r>
          </a:p>
          <a:p>
            <a:pPr marL="0" indent="0" algn="ctr">
              <a:buNone/>
              <a:defRPr/>
            </a:pPr>
            <a:endPar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endParaRPr>
          </a:p>
          <a:p>
            <a:pPr marL="0" indent="0" algn="ctr">
              <a:buNone/>
              <a:defRPr/>
            </a:pPr>
            <a:endPar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endParaRPr>
          </a:p>
          <a:p>
            <a:pPr marL="0" indent="0" algn="ctr">
              <a:buNone/>
              <a:defRPr/>
            </a:pP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6" name="Rectangle 4"/>
          <p:cNvSpPr>
            <a:spLocks noGrp="1" noChangeArrowheads="1"/>
          </p:cNvSpPr>
          <p:nvPr>
            <p:ph type="body" idx="1"/>
          </p:nvPr>
        </p:nvSpPr>
        <p:spPr>
          <a:xfrm flipH="1">
            <a:off x="467544" y="188640"/>
            <a:ext cx="8172400" cy="5867102"/>
          </a:xfrm>
          <a:prstGeom prst="flowChartPunchedTape">
            <a:avLst/>
          </a:prstGeom>
          <a:noFill/>
          <a:ln>
            <a:noFill/>
          </a:ln>
          <a:effectLst>
            <a:softEdge rad="63500"/>
          </a:effectLst>
          <a:scene3d>
            <a:camera prst="orthographicFront"/>
            <a:lightRig rig="balanced" dir="t">
              <a:rot lat="0" lon="0" rev="0"/>
            </a:lightRig>
          </a:scene3d>
          <a:sp3d contourW="44450" prstMaterial="matte">
            <a:bevelT w="63500" h="63500" prst="relaxedInset"/>
            <a:contourClr>
              <a:srgbClr val="FFFFFF"/>
            </a:contourClr>
          </a:sp3d>
        </p:spPr>
        <p:txBody>
          <a:bodyPr vert="horz" wrap="square" lIns="91440" tIns="45720" rIns="91440" bIns="45720" rtlCol="0">
            <a:spAutoFit/>
            <a:sp3d extrusionH="25400" prstMaterial="metal">
              <a:extrusionClr>
                <a:schemeClr val="tx1"/>
              </a:extrusionClr>
            </a:sp3d>
          </a:bodyPr>
          <a:lstStyle/>
          <a:p>
            <a:pPr marL="0" indent="0" algn="ctr">
              <a:buNone/>
              <a:defRPr/>
            </a:pP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Mientras que las acciones referentes a </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inversión, innovación, desarrollo y consolidación se atienden a través del financiamiento externo otorgado a la Universidad mediante concurso en los </a:t>
            </a:r>
            <a:r>
              <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Fondos Específicos </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(PIFI, </a:t>
            </a:r>
            <a:r>
              <a:rPr lang="es-MX" b="1" dirty="0" err="1"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ProMEP</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 CONUPE, FIMESUPE, CUPIA, FAM, Saneamiento, etc</a:t>
            </a:r>
            <a:r>
              <a:rPr lang="es-MX"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rPr>
              <a:t>.)</a:t>
            </a:r>
            <a:endParaRPr lang="es-ES" b="1" dirty="0" smtClean="0">
              <a:solidFill>
                <a:schemeClr val="bg1">
                  <a:lumMod val="95000"/>
                </a:schemeClr>
              </a:solidFill>
              <a:effectLst>
                <a:glow rad="63500">
                  <a:schemeClr val="tx1">
                    <a:alpha val="40000"/>
                  </a:schemeClr>
                </a:glow>
                <a:outerShdw blurRad="50800" dist="38100" dir="5400000" algn="t" rotWithShape="0">
                  <a:prstClr val="black">
                    <a:alpha val="40000"/>
                  </a:prstClr>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Marcador de contenido"/>
          <p:cNvSpPr txBox="1">
            <a:spLocks/>
          </p:cNvSpPr>
          <p:nvPr/>
        </p:nvSpPr>
        <p:spPr bwMode="auto">
          <a:xfrm>
            <a:off x="755576" y="116632"/>
            <a:ext cx="7380344" cy="6453336"/>
          </a:xfrm>
          <a:prstGeom prst="dodecagon">
            <a:avLst/>
          </a:prstGeom>
          <a:noFill/>
          <a:ln w="38100">
            <a:noFill/>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a:lstStyle/>
          <a:p>
            <a:pPr algn="ctr">
              <a:lnSpc>
                <a:spcPct val="80000"/>
              </a:lnSpc>
              <a:buFont typeface="Arial" charset="0"/>
              <a:buNone/>
              <a:defRPr/>
            </a:pPr>
            <a:r>
              <a:rPr lang="es-ES_tradnl" sz="4800" dirty="0">
                <a:solidFill>
                  <a:schemeClr val="bg1"/>
                </a:solidFill>
              </a:rPr>
              <a:t>Fecha Critica</a:t>
            </a:r>
          </a:p>
          <a:p>
            <a:pPr algn="ctr">
              <a:lnSpc>
                <a:spcPct val="80000"/>
              </a:lnSpc>
              <a:buFont typeface="Arial" charset="0"/>
              <a:buNone/>
              <a:defRPr/>
            </a:pPr>
            <a:endParaRPr lang="es-MX" sz="2800" dirty="0">
              <a:solidFill>
                <a:schemeClr val="bg1"/>
              </a:solidFill>
            </a:endParaRPr>
          </a:p>
          <a:p>
            <a:pPr algn="ctr">
              <a:lnSpc>
                <a:spcPct val="80000"/>
              </a:lnSpc>
              <a:buFont typeface="Arial" charset="0"/>
              <a:buNone/>
              <a:defRPr/>
            </a:pPr>
            <a:r>
              <a:rPr lang="es-MX" sz="2400" dirty="0">
                <a:solidFill>
                  <a:schemeClr val="bg1"/>
                </a:solidFill>
                <a:latin typeface="Arial" pitchFamily="34" charset="0"/>
                <a:cs typeface="Arial" pitchFamily="34" charset="0"/>
              </a:rPr>
              <a:t>El proceso de elaboración del PAO 2011 culmina el próximo </a:t>
            </a:r>
          </a:p>
          <a:p>
            <a:pPr algn="ctr">
              <a:lnSpc>
                <a:spcPct val="80000"/>
              </a:lnSpc>
              <a:buFont typeface="Arial" charset="0"/>
              <a:buNone/>
              <a:defRPr/>
            </a:pPr>
            <a:endParaRPr lang="es-MX" sz="1600" dirty="0">
              <a:solidFill>
                <a:schemeClr val="bg1"/>
              </a:solidFill>
              <a:latin typeface="Arial" pitchFamily="34" charset="0"/>
              <a:cs typeface="Arial" pitchFamily="34" charset="0"/>
            </a:endParaRPr>
          </a:p>
          <a:p>
            <a:pPr algn="ctr">
              <a:lnSpc>
                <a:spcPct val="80000"/>
              </a:lnSpc>
              <a:buFont typeface="Arial" charset="0"/>
              <a:buNone/>
              <a:defRPr/>
            </a:pPr>
            <a:r>
              <a:rPr lang="es-MX" sz="2400" dirty="0">
                <a:solidFill>
                  <a:schemeClr val="bg1"/>
                </a:solidFill>
                <a:latin typeface="Arial" pitchFamily="34" charset="0"/>
                <a:cs typeface="Arial" pitchFamily="34" charset="0"/>
              </a:rPr>
              <a:t>Día 8 de Noviembre de 2010 </a:t>
            </a:r>
          </a:p>
          <a:p>
            <a:pPr algn="ctr">
              <a:lnSpc>
                <a:spcPct val="80000"/>
              </a:lnSpc>
              <a:buFont typeface="Arial" charset="0"/>
              <a:buNone/>
              <a:defRPr/>
            </a:pPr>
            <a:r>
              <a:rPr lang="es-MX" sz="2400" dirty="0">
                <a:solidFill>
                  <a:schemeClr val="bg1"/>
                </a:solidFill>
                <a:latin typeface="Arial" pitchFamily="34" charset="0"/>
                <a:cs typeface="Arial" pitchFamily="34" charset="0"/>
              </a:rPr>
              <a:t>a las 15:00 horas </a:t>
            </a:r>
          </a:p>
          <a:p>
            <a:pPr algn="ctr">
              <a:lnSpc>
                <a:spcPct val="80000"/>
              </a:lnSpc>
              <a:spcBef>
                <a:spcPct val="20000"/>
              </a:spcBef>
              <a:buClr>
                <a:schemeClr val="accent1"/>
              </a:buClr>
              <a:buSzPct val="70000"/>
              <a:defRPr/>
            </a:pPr>
            <a:r>
              <a:rPr lang="es-MX" sz="2400" dirty="0">
                <a:solidFill>
                  <a:schemeClr val="bg1"/>
                </a:solidFill>
                <a:latin typeface="Arial" pitchFamily="34" charset="0"/>
                <a:cs typeface="Arial" pitchFamily="34" charset="0"/>
              </a:rPr>
              <a:t>Fecha en la que todas las dependencias de la Institución turnarán vía electrónica su PAO a la Dirección General de Planeación, para su análisis y revisión.</a:t>
            </a:r>
          </a:p>
          <a:p>
            <a:pPr algn="ctr">
              <a:lnSpc>
                <a:spcPct val="80000"/>
              </a:lnSpc>
              <a:spcBef>
                <a:spcPct val="20000"/>
              </a:spcBef>
              <a:buClr>
                <a:schemeClr val="accent1"/>
              </a:buClr>
              <a:buSzPct val="70000"/>
              <a:buFont typeface="Arial" charset="0"/>
              <a:buNone/>
              <a:defRPr/>
            </a:pPr>
            <a:endParaRPr lang="es-MX" sz="2800" dirty="0">
              <a:solidFill>
                <a:schemeClr val="bg1"/>
              </a:solidFill>
              <a:latin typeface="Calibri" pitchFamily="34" charset="0"/>
            </a:endParaRPr>
          </a:p>
          <a:p>
            <a:pPr algn="ctr">
              <a:lnSpc>
                <a:spcPct val="80000"/>
              </a:lnSpc>
              <a:spcBef>
                <a:spcPct val="20000"/>
              </a:spcBef>
              <a:buClr>
                <a:schemeClr val="accent1"/>
              </a:buClr>
              <a:buSzPct val="70000"/>
              <a:buFont typeface="Arial" charset="0"/>
              <a:buNone/>
              <a:defRPr/>
            </a:pPr>
            <a:endParaRPr lang="es-MX" sz="2800" dirty="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27 Grupo"/>
          <p:cNvGrpSpPr>
            <a:grpSpLocks/>
          </p:cNvGrpSpPr>
          <p:nvPr/>
        </p:nvGrpSpPr>
        <p:grpSpPr bwMode="auto">
          <a:xfrm>
            <a:off x="5572125" y="1071563"/>
            <a:ext cx="3571875" cy="1500187"/>
            <a:chOff x="5214942" y="1285860"/>
            <a:chExt cx="3571863" cy="1500198"/>
          </a:xfrm>
        </p:grpSpPr>
        <p:sp>
          <p:nvSpPr>
            <p:cNvPr id="5" name="4 Multidocumento"/>
            <p:cNvSpPr/>
            <p:nvPr/>
          </p:nvSpPr>
          <p:spPr bwMode="auto">
            <a:xfrm>
              <a:off x="5456284" y="1334253"/>
              <a:ext cx="1061905" cy="1064657"/>
            </a:xfrm>
            <a:prstGeom prst="flowChartMultidocumen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path path="circle">
                <a:fillToRect l="100000" b="100000"/>
              </a:path>
              <a:tileRect t="-100000" r="-100000"/>
            </a:gradFill>
          </p:spPr>
          <p:style>
            <a:lnRef idx="3">
              <a:schemeClr val="lt1"/>
            </a:lnRef>
            <a:fillRef idx="1">
              <a:schemeClr val="accent6"/>
            </a:fillRef>
            <a:effectRef idx="1">
              <a:schemeClr val="accent6"/>
            </a:effectRef>
            <a:fontRef idx="minor">
              <a:schemeClr val="lt1"/>
            </a:fontRef>
          </p:style>
          <p:txBody>
            <a:bodyPr anchor="ctr"/>
            <a:lstStyle/>
            <a:p>
              <a:pPr algn="ctr">
                <a:defRPr/>
              </a:pPr>
              <a:endParaRPr lang="es-MX"/>
            </a:p>
          </p:txBody>
        </p:sp>
        <p:sp>
          <p:nvSpPr>
            <p:cNvPr id="21518" name="4 CuadroTexto"/>
            <p:cNvSpPr txBox="1">
              <a:spLocks noChangeArrowheads="1"/>
            </p:cNvSpPr>
            <p:nvPr/>
          </p:nvSpPr>
          <p:spPr bwMode="auto">
            <a:xfrm>
              <a:off x="6807800" y="1624614"/>
              <a:ext cx="289611" cy="354439"/>
            </a:xfrm>
            <a:prstGeom prst="rect">
              <a:avLst/>
            </a:prstGeom>
            <a:noFill/>
            <a:ln w="9525">
              <a:noFill/>
              <a:miter lim="800000"/>
              <a:headEnd/>
              <a:tailEnd/>
            </a:ln>
          </p:spPr>
          <p:txBody>
            <a:bodyPr>
              <a:spAutoFit/>
            </a:bodyPr>
            <a:lstStyle/>
            <a:p>
              <a:r>
                <a:rPr lang="es-MX" sz="2800" b="1">
                  <a:solidFill>
                    <a:schemeClr val="bg1"/>
                  </a:solidFill>
                  <a:latin typeface="Calibri" pitchFamily="34" charset="0"/>
                </a:rPr>
                <a:t>=</a:t>
              </a:r>
            </a:p>
          </p:txBody>
        </p:sp>
        <p:sp>
          <p:nvSpPr>
            <p:cNvPr id="7" name="6 Multidocumento"/>
            <p:cNvSpPr/>
            <p:nvPr/>
          </p:nvSpPr>
          <p:spPr bwMode="auto">
            <a:xfrm>
              <a:off x="5214942" y="1623999"/>
              <a:ext cx="1062034" cy="1065221"/>
            </a:xfrm>
            <a:prstGeom prst="flowChartMultidocument">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10800000" scaled="1"/>
              <a:tileRect/>
            </a:gradFill>
          </p:spPr>
          <p:style>
            <a:lnRef idx="3">
              <a:schemeClr val="lt1"/>
            </a:lnRef>
            <a:fillRef idx="1">
              <a:schemeClr val="accent6"/>
            </a:fillRef>
            <a:effectRef idx="1">
              <a:schemeClr val="accent6"/>
            </a:effectRef>
            <a:fontRef idx="minor">
              <a:schemeClr val="lt1"/>
            </a:fontRef>
          </p:style>
          <p:txBody>
            <a:bodyPr anchor="ctr"/>
            <a:lstStyle/>
            <a:p>
              <a:pPr algn="ctr">
                <a:defRPr/>
              </a:pPr>
              <a:endParaRPr lang="es-MX"/>
            </a:p>
          </p:txBody>
        </p:sp>
        <p:pic>
          <p:nvPicPr>
            <p:cNvPr id="21520" name="Picture 3" descr="C:\Users\Mtro. Eliseo Gómez M\AppData\Local\Microsoft\Windows\Temporary Internet Files\Content.IE5\36ESALIX\MCj04326450000[1].png"/>
            <p:cNvPicPr>
              <a:picLocks noChangeAspect="1" noChangeArrowheads="1"/>
            </p:cNvPicPr>
            <p:nvPr/>
          </p:nvPicPr>
          <p:blipFill>
            <a:blip r:embed="rId3" cstate="print"/>
            <a:srcRect/>
            <a:stretch>
              <a:fillRect/>
            </a:stretch>
          </p:blipFill>
          <p:spPr bwMode="auto">
            <a:xfrm>
              <a:off x="7290484" y="1285860"/>
              <a:ext cx="1496321" cy="1500198"/>
            </a:xfrm>
            <a:prstGeom prst="rect">
              <a:avLst/>
            </a:prstGeom>
            <a:noFill/>
            <a:ln w="9525">
              <a:noFill/>
              <a:miter lim="800000"/>
              <a:headEnd/>
              <a:tailEnd/>
            </a:ln>
          </p:spPr>
        </p:pic>
        <p:sp>
          <p:nvSpPr>
            <p:cNvPr id="21521" name="8 CuadroTexto"/>
            <p:cNvSpPr txBox="1">
              <a:spLocks noChangeArrowheads="1"/>
            </p:cNvSpPr>
            <p:nvPr/>
          </p:nvSpPr>
          <p:spPr bwMode="auto">
            <a:xfrm>
              <a:off x="5245558" y="2108549"/>
              <a:ext cx="877493" cy="307777"/>
            </a:xfrm>
            <a:prstGeom prst="rect">
              <a:avLst/>
            </a:prstGeom>
            <a:noFill/>
            <a:ln w="9525">
              <a:noFill/>
              <a:miter lim="800000"/>
              <a:headEnd/>
              <a:tailEnd/>
            </a:ln>
          </p:spPr>
          <p:txBody>
            <a:bodyPr>
              <a:spAutoFit/>
            </a:bodyPr>
            <a:lstStyle/>
            <a:p>
              <a:r>
                <a:rPr lang="es-MX" sz="1400" b="1">
                  <a:solidFill>
                    <a:schemeClr val="bg1"/>
                  </a:solidFill>
                  <a:latin typeface="Calibri" pitchFamily="34" charset="0"/>
                </a:rPr>
                <a:t>Proyecto</a:t>
              </a:r>
            </a:p>
          </p:txBody>
        </p:sp>
        <p:sp>
          <p:nvSpPr>
            <p:cNvPr id="10" name="9 CuadroTexto"/>
            <p:cNvSpPr txBox="1"/>
            <p:nvPr/>
          </p:nvSpPr>
          <p:spPr bwMode="auto">
            <a:xfrm rot="1789483">
              <a:off x="7822048" y="1483796"/>
              <a:ext cx="692536" cy="646331"/>
            </a:xfrm>
            <a:prstGeom prst="rect">
              <a:avLst/>
            </a:prstGeom>
            <a:noFill/>
          </p:spPr>
          <p:txBody>
            <a:bodyPr>
              <a:spAutoFit/>
            </a:bodyPr>
            <a:lstStyle/>
            <a:p>
              <a:pPr algn="ctr">
                <a:defRPr/>
              </a:pPr>
              <a:r>
                <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rPr>
                <a:t>PAO </a:t>
              </a:r>
              <a:r>
                <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rPr>
                <a:t>2011</a:t>
              </a:r>
              <a:endParaRPr lang="es-MX"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alibri" pitchFamily="34" charset="0"/>
              </a:endParaRPr>
            </a:p>
          </p:txBody>
        </p:sp>
      </p:grpSp>
      <p:sp>
        <p:nvSpPr>
          <p:cNvPr id="11" name="Rectangle 3"/>
          <p:cNvSpPr txBox="1">
            <a:spLocks noChangeArrowheads="1"/>
          </p:cNvSpPr>
          <p:nvPr/>
        </p:nvSpPr>
        <p:spPr bwMode="auto">
          <a:xfrm>
            <a:off x="-3286125" y="928688"/>
            <a:ext cx="3929063" cy="5643562"/>
          </a:xfrm>
          <a:prstGeom prst="rect">
            <a:avLst/>
          </a:prstGeom>
          <a:noFill/>
          <a:ln w="9525">
            <a:noFill/>
            <a:miter lim="800000"/>
            <a:headEnd/>
            <a:tailEnd/>
          </a:ln>
        </p:spPr>
        <p:txBody>
          <a:bodyPr anchor="ctr"/>
          <a:lstStyle/>
          <a:p>
            <a:pPr algn="just">
              <a:defRPr/>
            </a:pPr>
            <a:endParaRPr lang="es-ES" sz="2400" b="1" dirty="0">
              <a:solidFill>
                <a:schemeClr val="bg1"/>
              </a:solidFill>
              <a:latin typeface="+mn-lt"/>
              <a:ea typeface="+mj-ea"/>
              <a:cs typeface="+mj-cs"/>
            </a:endParaRPr>
          </a:p>
        </p:txBody>
      </p:sp>
      <p:sp>
        <p:nvSpPr>
          <p:cNvPr id="12" name="Rectangle 4"/>
          <p:cNvSpPr txBox="1">
            <a:spLocks noChangeArrowheads="1"/>
          </p:cNvSpPr>
          <p:nvPr/>
        </p:nvSpPr>
        <p:spPr bwMode="auto">
          <a:xfrm>
            <a:off x="-3143250" y="3286125"/>
            <a:ext cx="4929188" cy="2214563"/>
          </a:xfrm>
          <a:prstGeom prst="upArrowCallout">
            <a:avLst/>
          </a:prstGeom>
          <a:noFill/>
          <a:ln w="9525">
            <a:noFill/>
            <a:miter lim="800000"/>
            <a:headEnd/>
            <a:tailEnd/>
          </a:ln>
        </p:spPr>
        <p:txBody>
          <a:bodyPr/>
          <a:lstStyle/>
          <a:p>
            <a:pPr algn="just">
              <a:lnSpc>
                <a:spcPct val="80000"/>
              </a:lnSpc>
              <a:spcBef>
                <a:spcPct val="20000"/>
              </a:spcBef>
              <a:buClr>
                <a:schemeClr val="accent1"/>
              </a:buClr>
              <a:buSzPct val="70000"/>
              <a:buFont typeface="Arial" charset="0"/>
              <a:buNone/>
              <a:defRPr/>
            </a:pPr>
            <a:endParaRPr lang="es-MX" sz="2400" b="1" i="1" dirty="0">
              <a:solidFill>
                <a:srgbClr val="FFFF00"/>
              </a:solidFill>
              <a:latin typeface="+mn-lt"/>
              <a:cs typeface="+mn-cs"/>
            </a:endParaRPr>
          </a:p>
        </p:txBody>
      </p:sp>
      <p:sp>
        <p:nvSpPr>
          <p:cNvPr id="14" name="13 Flecha arriba"/>
          <p:cNvSpPr/>
          <p:nvPr/>
        </p:nvSpPr>
        <p:spPr>
          <a:xfrm rot="5400000">
            <a:off x="4893471" y="1678769"/>
            <a:ext cx="571504" cy="500066"/>
          </a:xfrm>
          <a:prstGeom prst="upArrow">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MX"/>
          </a:p>
        </p:txBody>
      </p:sp>
      <p:sp>
        <p:nvSpPr>
          <p:cNvPr id="17" name="2 Título"/>
          <p:cNvSpPr txBox="1">
            <a:spLocks/>
          </p:cNvSpPr>
          <p:nvPr/>
        </p:nvSpPr>
        <p:spPr bwMode="auto">
          <a:xfrm>
            <a:off x="0" y="0"/>
            <a:ext cx="7286644" cy="1000108"/>
          </a:xfrm>
          <a:prstGeom prst="rect">
            <a:avLst/>
          </a:prstGeom>
          <a:ln>
            <a:noFill/>
          </a:ln>
          <a:effectLst>
            <a:glow rad="228600">
              <a:schemeClr val="accent1">
                <a:satMod val="175000"/>
                <a:alpha val="40000"/>
              </a:schemeClr>
            </a:glow>
            <a:outerShdw blurRad="184150" dist="241300" dir="11520000" sx="110000" sy="110000" algn="ctr">
              <a:srgbClr val="000000">
                <a:alpha val="18000"/>
              </a:srgbClr>
            </a:outerShdw>
            <a:softEdge rad="63500"/>
          </a:effectLst>
          <a:scene3d>
            <a:camera prst="perspectiveFront"/>
            <a:lightRig rig="flood" dir="t">
              <a:rot lat="0" lon="0" rev="13800000"/>
            </a:lightRig>
          </a:scene3d>
          <a:sp3d extrusionH="107950" prstMaterial="plastic">
            <a:bevelT w="82550" h="63500" prst="divot"/>
            <a:bevelB/>
          </a:sp3d>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1143000" indent="-1143000" fontAlgn="auto">
              <a:spcAft>
                <a:spcPts val="0"/>
              </a:spcAft>
              <a:defRPr/>
            </a:pPr>
            <a:r>
              <a:rPr lang="es-MX" sz="6000" b="1"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rPr>
              <a:t>ELABORACIÓN</a:t>
            </a:r>
            <a:endParaRPr lang="es-MX" sz="6000" b="1" cap="all" dirty="0">
              <a:ln/>
              <a:solidFill>
                <a:schemeClr val="bg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j-lt"/>
              <a:ea typeface="+mj-ea"/>
              <a:cs typeface="+mj-cs"/>
            </a:endParaRPr>
          </a:p>
        </p:txBody>
      </p:sp>
      <p:sp>
        <p:nvSpPr>
          <p:cNvPr id="21" name="20 CuadroTexto"/>
          <p:cNvSpPr txBox="1"/>
          <p:nvPr/>
        </p:nvSpPr>
        <p:spPr>
          <a:xfrm>
            <a:off x="214282" y="1071546"/>
            <a:ext cx="4572032" cy="1464231"/>
          </a:xfrm>
          <a:prstGeom prst="roundRect">
            <a:avLst/>
          </a:prstGeom>
          <a:noFill/>
          <a:ln>
            <a:solidFill>
              <a:schemeClr val="accent6">
                <a:lumMod val="75000"/>
              </a:schemeClr>
            </a:solidFill>
          </a:ln>
        </p:spPr>
        <p:style>
          <a:lnRef idx="2">
            <a:schemeClr val="dk1"/>
          </a:lnRef>
          <a:fillRef idx="1">
            <a:schemeClr val="lt1"/>
          </a:fillRef>
          <a:effectRef idx="0">
            <a:schemeClr val="dk1"/>
          </a:effectRef>
          <a:fontRef idx="minor">
            <a:schemeClr val="dk1"/>
          </a:fontRef>
        </p:style>
        <p:txBody>
          <a:bodyPr>
            <a:spAutoFit/>
          </a:bodyPr>
          <a:lstStyle/>
          <a:p>
            <a:pPr algn="just">
              <a:defRPr/>
            </a:pPr>
            <a:r>
              <a:rPr lang="es-ES" sz="2000" b="1" dirty="0">
                <a:ln w="50800"/>
                <a:solidFill>
                  <a:schemeClr val="bg1">
                    <a:shade val="50000"/>
                  </a:schemeClr>
                </a:solidFill>
                <a:effectLst>
                  <a:outerShdw blurRad="38100" dist="38100" dir="2700000" algn="tl">
                    <a:srgbClr val="000000">
                      <a:alpha val="43137"/>
                    </a:srgbClr>
                  </a:outerShdw>
                </a:effectLst>
              </a:rPr>
              <a:t>El </a:t>
            </a:r>
            <a:r>
              <a:rPr lang="es-ES" sz="2000" b="1" dirty="0">
                <a:ln w="50800"/>
                <a:solidFill>
                  <a:schemeClr val="accent1">
                    <a:lumMod val="75000"/>
                  </a:schemeClr>
                </a:solidFill>
                <a:effectLst>
                  <a:outerShdw blurRad="38100" dist="38100" dir="2700000" algn="tl">
                    <a:srgbClr val="000000">
                      <a:alpha val="43137"/>
                    </a:srgbClr>
                  </a:outerShdw>
                </a:effectLst>
              </a:rPr>
              <a:t>PAO</a:t>
            </a:r>
            <a:r>
              <a:rPr lang="es-ES" sz="2000" b="1" dirty="0">
                <a:ln w="50800"/>
                <a:solidFill>
                  <a:schemeClr val="bg1">
                    <a:shade val="50000"/>
                  </a:schemeClr>
                </a:solidFill>
                <a:effectLst>
                  <a:outerShdw blurRad="38100" dist="38100" dir="2700000" algn="tl">
                    <a:srgbClr val="000000">
                      <a:alpha val="43137"/>
                    </a:srgbClr>
                  </a:outerShdw>
                </a:effectLst>
              </a:rPr>
              <a:t> de las dependencias universitarias se integra por una serie de </a:t>
            </a:r>
            <a:r>
              <a:rPr lang="es-E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PROYECTOS</a:t>
            </a:r>
            <a:r>
              <a:rPr lang="es-ES" sz="2000" b="1" dirty="0">
                <a:ln w="50800"/>
                <a:solidFill>
                  <a:schemeClr val="bg1">
                    <a:shade val="50000"/>
                  </a:schemeClr>
                </a:solidFill>
                <a:effectLst>
                  <a:outerShdw blurRad="38100" dist="38100" dir="2700000" algn="tl">
                    <a:srgbClr val="000000">
                      <a:alpha val="43137"/>
                    </a:srgbClr>
                  </a:outerShdw>
                </a:effectLst>
              </a:rPr>
              <a:t> sobre su trabajo recurrente.</a:t>
            </a:r>
            <a:endParaRPr lang="es-MX" sz="2000" dirty="0"/>
          </a:p>
        </p:txBody>
      </p:sp>
      <p:grpSp>
        <p:nvGrpSpPr>
          <p:cNvPr id="3" name="26 Grupo"/>
          <p:cNvGrpSpPr>
            <a:grpSpLocks/>
          </p:cNvGrpSpPr>
          <p:nvPr/>
        </p:nvGrpSpPr>
        <p:grpSpPr bwMode="auto">
          <a:xfrm>
            <a:off x="428625" y="2827338"/>
            <a:ext cx="8429625" cy="3336925"/>
            <a:chOff x="1500166" y="2827495"/>
            <a:chExt cx="6715172" cy="3337205"/>
          </a:xfrm>
        </p:grpSpPr>
        <p:sp>
          <p:nvSpPr>
            <p:cNvPr id="22" name="21 CuadroTexto"/>
            <p:cNvSpPr txBox="1"/>
            <p:nvPr/>
          </p:nvSpPr>
          <p:spPr>
            <a:xfrm>
              <a:off x="1500166" y="3357764"/>
              <a:ext cx="6715172" cy="2806936"/>
            </a:xfrm>
            <a:prstGeom prst="round2SameRect">
              <a:avLst/>
            </a:prstGeom>
            <a:noFill/>
            <a:ln>
              <a:solidFill>
                <a:schemeClr val="accent6">
                  <a:lumMod val="75000"/>
                </a:schemeClr>
              </a:solidFill>
            </a:ln>
          </p:spPr>
          <p:style>
            <a:lnRef idx="2">
              <a:schemeClr val="accent2"/>
            </a:lnRef>
            <a:fillRef idx="1">
              <a:schemeClr val="lt1"/>
            </a:fillRef>
            <a:effectRef idx="0">
              <a:schemeClr val="accent2"/>
            </a:effectRef>
            <a:fontRef idx="minor">
              <a:schemeClr val="dk1"/>
            </a:fontRef>
          </p:style>
          <p:txBody>
            <a:bodyPr>
              <a:spAutoFit/>
            </a:bodyPr>
            <a:lstStyle/>
            <a:p>
              <a:pPr algn="just">
                <a:defRPr/>
              </a:pPr>
              <a:r>
                <a:rPr lang="es-ES" sz="2800" dirty="0">
                  <a:solidFill>
                    <a:schemeClr val="bg1"/>
                  </a:solidFill>
                </a:rPr>
                <a:t>E</a:t>
              </a:r>
              <a:r>
                <a:rPr lang="es-MX" sz="2800" dirty="0">
                  <a:solidFill>
                    <a:schemeClr val="bg1"/>
                  </a:solidFill>
                </a:rPr>
                <a:t>s un instrumento de planeación que constituye la parte ejecutiva de un programa,  en el cual se prevén un conjunto interrelacionado y coordinado de estrategias, metas  y actividades concretas; con el fin de alcanzar sus objetivos específicos, dentro de los limites de un presupuesto y un lapso de tiempo. </a:t>
              </a:r>
              <a:endParaRPr lang="es-ES" sz="2800" dirty="0">
                <a:solidFill>
                  <a:schemeClr val="bg1"/>
                </a:solidFill>
              </a:endParaRPr>
            </a:p>
          </p:txBody>
        </p:sp>
        <p:sp>
          <p:nvSpPr>
            <p:cNvPr id="23" name="22 CuadroTexto"/>
            <p:cNvSpPr txBox="1"/>
            <p:nvPr/>
          </p:nvSpPr>
          <p:spPr>
            <a:xfrm>
              <a:off x="2375288" y="2827495"/>
              <a:ext cx="4924459" cy="484228"/>
            </a:xfrm>
            <a:prstGeom prst="round2SameRect">
              <a:avLst/>
            </a:prstGeom>
            <a:noFill/>
            <a:ln>
              <a:noFill/>
            </a:ln>
          </p:spPr>
          <p:txBody>
            <a:bodyPr>
              <a:spAutoFit/>
            </a:bodyPr>
            <a:lstStyle/>
            <a:p>
              <a:pPr algn="just">
                <a:defRPr/>
              </a:pPr>
              <a:r>
                <a:rPr lang="es-ES" sz="2400" dirty="0">
                  <a:solidFill>
                    <a:schemeClr val="bg1"/>
                  </a:solidFill>
                </a:rPr>
                <a:t>P R O Y E C T O</a:t>
              </a:r>
              <a:endParaRPr lang="es-MX" sz="2400" dirty="0">
                <a:solidFill>
                  <a:schemeClr val="bg1"/>
                </a:solidFill>
              </a:endParaRPr>
            </a:p>
          </p:txBody>
        </p:sp>
      </p:gr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2155</Words>
  <Application>Microsoft Office PowerPoint</Application>
  <PresentationFormat>Presentación en pantalla (4:3)</PresentationFormat>
  <Paragraphs>251</Paragraphs>
  <Slides>42</Slides>
  <Notes>41</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LuisR</dc:creator>
  <cp:lastModifiedBy>LuisRodolfo</cp:lastModifiedBy>
  <cp:revision>8</cp:revision>
  <dcterms:created xsi:type="dcterms:W3CDTF">2009-06-23T14:36:22Z</dcterms:created>
  <dcterms:modified xsi:type="dcterms:W3CDTF">2010-10-11T14:07:48Z</dcterms:modified>
</cp:coreProperties>
</file>